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89" r:id="rId6"/>
    <p:sldId id="290" r:id="rId7"/>
    <p:sldId id="287" r:id="rId8"/>
    <p:sldId id="288" r:id="rId9"/>
    <p:sldId id="291" r:id="rId10"/>
    <p:sldId id="260" r:id="rId11"/>
    <p:sldId id="261" r:id="rId12"/>
    <p:sldId id="263" r:id="rId13"/>
    <p:sldId id="264" r:id="rId14"/>
    <p:sldId id="265" r:id="rId15"/>
    <p:sldId id="292" r:id="rId16"/>
    <p:sldId id="270" r:id="rId17"/>
    <p:sldId id="271" r:id="rId18"/>
    <p:sldId id="273" r:id="rId19"/>
    <p:sldId id="272" r:id="rId20"/>
    <p:sldId id="293" r:id="rId21"/>
    <p:sldId id="278" r:id="rId22"/>
    <p:sldId id="280" r:id="rId23"/>
    <p:sldId id="281" r:id="rId24"/>
    <p:sldId id="279" r:id="rId25"/>
    <p:sldId id="28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9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8148"/>
  </p:normalViewPr>
  <p:slideViewPr>
    <p:cSldViewPr snapToGrid="0" snapToObjects="1">
      <p:cViewPr>
        <p:scale>
          <a:sx n="90" d="100"/>
          <a:sy n="90" d="100"/>
        </p:scale>
        <p:origin x="143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34792-E81B-B14C-AF1D-7A86A4399204}" type="datetimeFigureOut">
              <a:rPr lang="en-US" smtClean="0"/>
              <a:t>12/22/16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C90E0-FAFD-6440-9024-F27C7B5A0E0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7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2FE0A-E818-BD4B-9AEF-768A1DC3D345}" type="datetimeFigureOut">
              <a:rPr lang="en-US" smtClean="0"/>
              <a:t>12/22/16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ED020-1F27-C04A-BF6F-0D44BFBF002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2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2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26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7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05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3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62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96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25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9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11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LiveSlide</a:t>
            </a:r>
            <a:r>
              <a:rPr lang="en-GB" dirty="0" smtClean="0"/>
              <a:t>
https://</a:t>
            </a:r>
            <a:r>
              <a:rPr lang="en-GB" dirty="0" err="1" smtClean="0"/>
              <a:t>fmicand.carto.com</a:t>
            </a:r>
            <a:r>
              <a:rPr lang="en-GB" dirty="0" smtClean="0"/>
              <a:t>/builder/58cd376c-c5e7-11e6-9cbc-0e05a8b3e3d7/embed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79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0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4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80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95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3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9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2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13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Idealista</a:t>
            </a:r>
            <a:r>
              <a:rPr lang="en-GB" dirty="0"/>
              <a:t> API data. Features examples: flat’s size in squared meters, number of rooms and bathrooms, lift, parking, floor, etc. (November 2016)</a:t>
            </a:r>
          </a:p>
          <a:p>
            <a:r>
              <a:rPr lang="en-GB" dirty="0" err="1"/>
              <a:t>OpenDataBCN</a:t>
            </a:r>
            <a:r>
              <a:rPr lang="en-GB" dirty="0"/>
              <a:t>: Average price per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neighborhood (October 2016)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8DA98-29F5-4E62-B70C-47143FF4000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358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Manual ETL. Can be automatize but in the future if we have a less restricted access to </a:t>
            </a:r>
            <a:r>
              <a:rPr lang="en-GB" dirty="0" err="1"/>
              <a:t>Idealista’s</a:t>
            </a:r>
            <a:r>
              <a:rPr lang="en-GB" dirty="0"/>
              <a:t> API.</a:t>
            </a:r>
          </a:p>
          <a:p>
            <a:pPr marL="171450" indent="-171450">
              <a:buFontTx/>
              <a:buChar char="-"/>
            </a:pPr>
            <a:r>
              <a:rPr lang="en-GB" dirty="0"/>
              <a:t>Generic data cleaning to load the most complete and valid dataset to the DB: drop non informative features, keep flats where “municipality”=Barcelona, replace string per number in “floor”, convert some feature to numeric, combine some features (“</a:t>
            </a:r>
            <a:r>
              <a:rPr lang="en-GB" dirty="0" err="1"/>
              <a:t>propertyType</a:t>
            </a:r>
            <a:r>
              <a:rPr lang="en-GB" dirty="0"/>
              <a:t>” and “Typology”), create dummies (“district”)</a:t>
            </a:r>
          </a:p>
          <a:p>
            <a:pPr marL="171450" indent="-171450">
              <a:buFontTx/>
              <a:buChar char="-"/>
            </a:pPr>
            <a:r>
              <a:rPr lang="en-GB" dirty="0"/>
              <a:t>More specific data cleaning (remove outliers for instance) done just before applying the regression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8DA98-29F5-4E62-B70C-47143FF4000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702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4EC007B-AD17-7449-9B4D-AB00CE0FB4F2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AF8BA-8F40-7B41-8605-0EE01F0D698E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AC3970-69C5-AD4D-AD71-974630269B05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A098D9A-4254-514E-9532-7E115E4D5DAA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5FC2531-B208-7D4E-BDD7-98B308680F2C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0CC7-7AFE-1142-8984-B62DA5626C6B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6C80-C859-8E45-B3DE-DB54F7A6E6BF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B8B9-FB0C-A84C-97F8-B5951A106BE3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A0CBC6D-D6E8-2C46-B89F-A3F285E61539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7F57E-A9A6-274D-9951-4B1CBA755B52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B5D259C-2BF3-7B4D-B0E9-A932DC34196C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959F3-B0A5-104E-BEEF-59463216097C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6A57-079C-434D-8540-D7498113EB5C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4CCD-81A5-4C45-AD96-E525AC4E4EAE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DB3C-D3DF-7146-89E5-434B0AE532BB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C1A8-AC6C-EF4C-BFC2-E34ED90BB4D5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1EBE-E098-3B47-A560-1F363B65D9F2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144F8-D9B0-B847-804A-0605DB8305A8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hyperlink" Target="http://idealista.com/" TargetMode="External"/><Relationship Id="rId5" Type="http://schemas.openxmlformats.org/officeDocument/2006/relationships/image" Target="../media/image6.JPG"/><Relationship Id="rId6" Type="http://schemas.openxmlformats.org/officeDocument/2006/relationships/hyperlink" Target="http://opendata.bcn.cat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8" descr="Screen Shot 2016-12-21 at 12.07.55 PM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610" r="843" b="-2"/>
          <a:stretch/>
        </p:blipFill>
        <p:spPr>
          <a:xfrm>
            <a:off x="5015470" y="585788"/>
            <a:ext cx="6490730" cy="2727001"/>
          </a:xfrm>
          <a:prstGeom prst="rect">
            <a:avLst/>
          </a:prstGeom>
        </p:spPr>
      </p:pic>
      <p:pic>
        <p:nvPicPr>
          <p:cNvPr id="7" name="Picture 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8" name="Picture 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014139"/>
            <a:ext cx="9448800" cy="1825096"/>
          </a:xfrm>
        </p:spPr>
        <p:txBody>
          <a:bodyPr>
            <a:normAutofit/>
          </a:bodyPr>
          <a:lstStyle/>
          <a:p>
            <a:r>
              <a:rPr lang="en-US" dirty="0" err="1"/>
              <a:t>RenTcoach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42935"/>
            <a:ext cx="9448800" cy="685800"/>
          </a:xfrm>
        </p:spPr>
        <p:txBody>
          <a:bodyPr>
            <a:normAutofit/>
          </a:bodyPr>
          <a:lstStyle/>
          <a:p>
            <a:r>
              <a:rPr lang="en-US" dirty="0"/>
              <a:t>Get a quick estimate of your flat’s rental value</a:t>
            </a:r>
          </a:p>
        </p:txBody>
      </p:sp>
    </p:spTree>
    <p:extLst>
      <p:ext uri="{BB962C8B-B14F-4D97-AF65-F5344CB8AC3E}">
        <p14:creationId xmlns:p14="http://schemas.microsoft.com/office/powerpoint/2010/main" val="36500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s-ES_tradnl" sz="2400" dirty="0" err="1"/>
              <a:t>Removal</a:t>
            </a:r>
            <a:r>
              <a:rPr lang="es-ES_tradnl" sz="2400" dirty="0"/>
              <a:t> of </a:t>
            </a:r>
            <a:r>
              <a:rPr lang="es-ES_tradnl" sz="2400" dirty="0" err="1"/>
              <a:t>useless</a:t>
            </a:r>
            <a:r>
              <a:rPr lang="es-ES_tradnl" sz="2400" dirty="0"/>
              <a:t> </a:t>
            </a:r>
            <a:r>
              <a:rPr lang="es-ES_tradnl" sz="2400" dirty="0" err="1"/>
              <a:t>features</a:t>
            </a:r>
            <a:endParaRPr lang="es-ES_tradnl" sz="2400" dirty="0"/>
          </a:p>
          <a:p>
            <a:pPr>
              <a:buFont typeface="Arial" charset="0"/>
              <a:buChar char="•"/>
            </a:pPr>
            <a:r>
              <a:rPr lang="es-ES_tradnl" sz="2400" dirty="0" err="1" smtClean="0"/>
              <a:t>Outlier</a:t>
            </a:r>
            <a:r>
              <a:rPr lang="es-ES_tradnl" sz="2400" dirty="0" smtClean="0"/>
              <a:t> </a:t>
            </a:r>
            <a:r>
              <a:rPr lang="es-ES_tradnl" sz="2400" dirty="0" err="1"/>
              <a:t>removal</a:t>
            </a:r>
            <a:r>
              <a:rPr lang="es-ES_tradnl" sz="2400" dirty="0"/>
              <a:t>	</a:t>
            </a:r>
          </a:p>
          <a:p>
            <a:pPr>
              <a:buFont typeface="Arial" charset="0"/>
              <a:buChar char="•"/>
            </a:pPr>
            <a:r>
              <a:rPr lang="es-ES_tradnl" sz="2400" dirty="0" err="1"/>
              <a:t>Dummies</a:t>
            </a:r>
            <a:r>
              <a:rPr lang="es-ES_tradnl" sz="2400" dirty="0"/>
              <a:t> </a:t>
            </a:r>
            <a:r>
              <a:rPr lang="es-ES_tradnl" sz="2400" dirty="0" err="1"/>
              <a:t>from</a:t>
            </a:r>
            <a:r>
              <a:rPr lang="es-ES_tradnl" sz="2400" dirty="0"/>
              <a:t> </a:t>
            </a:r>
            <a:r>
              <a:rPr lang="es-ES_tradnl" sz="2400" dirty="0" err="1"/>
              <a:t>categorical</a:t>
            </a:r>
            <a:r>
              <a:rPr lang="es-ES_tradnl" sz="2400" dirty="0"/>
              <a:t> data</a:t>
            </a:r>
          </a:p>
          <a:p>
            <a:pPr>
              <a:buFont typeface="Arial" charset="0"/>
              <a:buChar char="•"/>
            </a:pPr>
            <a:r>
              <a:rPr lang="es-ES_tradnl" sz="2400" dirty="0" err="1"/>
              <a:t>Features</a:t>
            </a:r>
            <a:r>
              <a:rPr lang="es-ES_tradnl" sz="2400" dirty="0"/>
              <a:t> </a:t>
            </a:r>
            <a:r>
              <a:rPr lang="es-ES_tradnl" sz="2400" dirty="0" err="1"/>
              <a:t>from</a:t>
            </a:r>
            <a:r>
              <a:rPr lang="es-ES_tradnl" sz="2400" dirty="0"/>
              <a:t> </a:t>
            </a:r>
            <a:r>
              <a:rPr lang="es-ES_tradnl" sz="2400" dirty="0" err="1"/>
              <a:t>user</a:t>
            </a:r>
            <a:r>
              <a:rPr lang="es-ES_tradnl" sz="2400" dirty="0"/>
              <a:t> input</a:t>
            </a:r>
          </a:p>
          <a:p>
            <a:pPr>
              <a:buFont typeface="Arial" charset="0"/>
              <a:buChar char="•"/>
            </a:pPr>
            <a:r>
              <a:rPr lang="es-ES_tradnl" sz="2400" dirty="0" err="1" smtClean="0"/>
              <a:t>NaNs</a:t>
            </a:r>
            <a:r>
              <a:rPr lang="es-ES_tradnl" sz="2400" dirty="0" smtClean="0"/>
              <a:t> </a:t>
            </a:r>
            <a:r>
              <a:rPr lang="es-ES_tradnl" sz="2400" dirty="0"/>
              <a:t>/ </a:t>
            </a:r>
            <a:r>
              <a:rPr lang="es-ES_tradnl" sz="2400" dirty="0" err="1"/>
              <a:t>missing</a:t>
            </a:r>
            <a:r>
              <a:rPr lang="es-ES_tradnl" sz="2400" dirty="0"/>
              <a:t> data</a:t>
            </a:r>
          </a:p>
          <a:p>
            <a:pPr>
              <a:buFont typeface="Arial" charset="0"/>
              <a:buChar char="•"/>
            </a:pPr>
            <a:r>
              <a:rPr lang="es-ES_tradnl" sz="2400" dirty="0" smtClean="0"/>
              <a:t>Extra </a:t>
            </a:r>
            <a:r>
              <a:rPr lang="es-ES_tradnl" sz="2400" dirty="0" err="1" smtClean="0"/>
              <a:t>features</a:t>
            </a:r>
            <a:endParaRPr lang="es-ES_tradnl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3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err="1"/>
              <a:t>Removal</a:t>
            </a:r>
            <a:r>
              <a:rPr lang="es-ES_tradnl" sz="2400" dirty="0"/>
              <a:t> of </a:t>
            </a:r>
            <a:r>
              <a:rPr lang="es-ES_tradnl" sz="2400" dirty="0" err="1"/>
              <a:t>useless</a:t>
            </a:r>
            <a:r>
              <a:rPr lang="es-ES_tradnl" sz="2400" dirty="0"/>
              <a:t> </a:t>
            </a:r>
            <a:r>
              <a:rPr lang="es-ES_tradnl" sz="2400" dirty="0" err="1" smtClean="0"/>
              <a:t>features</a:t>
            </a:r>
            <a:endParaRPr lang="es-ES_tradnl" sz="2400" dirty="0" smtClean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Preliminary</a:t>
            </a:r>
            <a:r>
              <a:rPr lang="es-ES_tradnl" sz="2200" dirty="0"/>
              <a:t> </a:t>
            </a:r>
            <a:r>
              <a:rPr lang="es-ES_tradnl" sz="2200" dirty="0" err="1"/>
              <a:t>feature</a:t>
            </a:r>
            <a:r>
              <a:rPr lang="es-ES_tradnl" sz="2200" dirty="0"/>
              <a:t> </a:t>
            </a:r>
            <a:r>
              <a:rPr lang="es-ES_tradnl" sz="2200" dirty="0" err="1"/>
              <a:t>selection</a:t>
            </a:r>
            <a:r>
              <a:rPr lang="es-ES_tradnl" sz="2200" dirty="0"/>
              <a:t> </a:t>
            </a:r>
            <a:r>
              <a:rPr lang="es-ES_tradnl" sz="2200" dirty="0" err="1"/>
              <a:t>from</a:t>
            </a:r>
            <a:r>
              <a:rPr lang="es-ES_tradnl" sz="2200" dirty="0"/>
              <a:t> </a:t>
            </a:r>
            <a:r>
              <a:rPr lang="es-ES_tradnl" sz="2200" dirty="0" err="1"/>
              <a:t>the</a:t>
            </a:r>
            <a:r>
              <a:rPr lang="es-ES_tradnl" sz="2200" dirty="0"/>
              <a:t> data </a:t>
            </a:r>
            <a:r>
              <a:rPr lang="es-ES_tradnl" sz="2200" dirty="0" err="1"/>
              <a:t>provided</a:t>
            </a:r>
            <a:r>
              <a:rPr lang="es-ES_tradnl" sz="2200" dirty="0"/>
              <a:t> </a:t>
            </a:r>
            <a:r>
              <a:rPr lang="es-ES_tradnl" sz="2200" dirty="0" err="1"/>
              <a:t>by</a:t>
            </a:r>
            <a:r>
              <a:rPr lang="es-ES_tradnl" sz="2200" dirty="0"/>
              <a:t> </a:t>
            </a:r>
            <a:r>
              <a:rPr lang="es-ES_tradnl" sz="2200" dirty="0" err="1"/>
              <a:t>the</a:t>
            </a:r>
            <a:r>
              <a:rPr lang="es-ES_tradnl" sz="2200" dirty="0"/>
              <a:t> idealista API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Useless</a:t>
            </a:r>
            <a:r>
              <a:rPr lang="es-ES_tradnl" sz="2200" dirty="0"/>
              <a:t> </a:t>
            </a:r>
            <a:r>
              <a:rPr lang="es-ES_tradnl" sz="2200" dirty="0" err="1"/>
              <a:t>features</a:t>
            </a:r>
            <a:r>
              <a:rPr lang="es-ES_tradnl" sz="2200" dirty="0"/>
              <a:t>: </a:t>
            </a:r>
            <a:r>
              <a:rPr lang="es-ES_tradnl" sz="2200" dirty="0" err="1"/>
              <a:t>Property</a:t>
            </a:r>
            <a:r>
              <a:rPr lang="es-ES_tradnl" sz="2200" dirty="0"/>
              <a:t> </a:t>
            </a:r>
            <a:r>
              <a:rPr lang="es-ES_tradnl" sz="2200" dirty="0" err="1"/>
              <a:t>code</a:t>
            </a:r>
            <a:r>
              <a:rPr lang="es-ES_tradnl" sz="2200" dirty="0"/>
              <a:t>, </a:t>
            </a:r>
            <a:r>
              <a:rPr lang="es-ES_tradnl" sz="2200" dirty="0" err="1"/>
              <a:t>numPhotos</a:t>
            </a:r>
            <a:r>
              <a:rPr lang="es-ES_tradnl" sz="2200" dirty="0"/>
              <a:t>, </a:t>
            </a:r>
            <a:r>
              <a:rPr lang="es-ES_tradnl" sz="2200" dirty="0" err="1"/>
              <a:t>url</a:t>
            </a:r>
            <a:r>
              <a:rPr lang="es-ES_tradnl" sz="2200" dirty="0"/>
              <a:t>, </a:t>
            </a:r>
            <a:r>
              <a:rPr lang="es-ES_tradnl" sz="2200" dirty="0" err="1" smtClean="0"/>
              <a:t>thumbnail</a:t>
            </a:r>
            <a:endParaRPr lang="es-ES_tradnl" sz="2200" dirty="0" smtClean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endParaRPr lang="es-ES_tradnl" sz="22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endParaRPr lang="es-ES_tradnl" sz="2200" dirty="0" smtClean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endParaRPr lang="es-ES_tradnl" sz="22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endParaRPr lang="es-ES_tradnl" sz="2200" dirty="0" smtClean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endParaRPr lang="es-ES_tradnl" sz="22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err="1"/>
              <a:t>NaNs</a:t>
            </a:r>
            <a:r>
              <a:rPr lang="es-ES_tradnl" sz="2400" dirty="0"/>
              <a:t> / </a:t>
            </a:r>
            <a:r>
              <a:rPr lang="es-ES_tradnl" sz="2400" dirty="0" err="1"/>
              <a:t>missing</a:t>
            </a:r>
            <a:r>
              <a:rPr lang="es-ES_tradnl" sz="2400" dirty="0"/>
              <a:t> </a:t>
            </a:r>
            <a:r>
              <a:rPr lang="es-ES_tradnl" sz="2400" dirty="0" smtClean="0"/>
              <a:t>data</a:t>
            </a:r>
            <a:endParaRPr lang="es-ES_tradnl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72" y="3656096"/>
            <a:ext cx="10511828" cy="179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8"/>
          <a:stretch/>
        </p:blipFill>
        <p:spPr>
          <a:xfrm>
            <a:off x="5197642" y="2051208"/>
            <a:ext cx="6994358" cy="4806792"/>
          </a:xfrm>
          <a:prstGeom prst="rect">
            <a:avLst/>
          </a:prstGeom>
        </p:spPr>
      </p:pic>
      <p:pic>
        <p:nvPicPr>
          <p:cNvPr id="8" name="Picture 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511842" cy="4024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err="1"/>
              <a:t>Outlier</a:t>
            </a:r>
            <a:r>
              <a:rPr lang="es-ES_tradnl" sz="2400" dirty="0"/>
              <a:t> </a:t>
            </a:r>
            <a:r>
              <a:rPr lang="es-ES_tradnl" sz="2400" dirty="0" err="1"/>
              <a:t>removal</a:t>
            </a:r>
            <a:endParaRPr lang="es-ES_tradnl" sz="24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Mostly</a:t>
            </a:r>
            <a:r>
              <a:rPr lang="es-ES_tradnl" sz="2200" dirty="0"/>
              <a:t> </a:t>
            </a:r>
            <a:r>
              <a:rPr lang="es-ES_tradnl" sz="2200" dirty="0" err="1"/>
              <a:t>found</a:t>
            </a:r>
            <a:r>
              <a:rPr lang="es-ES_tradnl" sz="2200" dirty="0"/>
              <a:t> in </a:t>
            </a:r>
            <a:r>
              <a:rPr lang="es-ES_tradnl" sz="2200" dirty="0" err="1"/>
              <a:t>the</a:t>
            </a:r>
            <a:r>
              <a:rPr lang="es-ES_tradnl" sz="2200" dirty="0"/>
              <a:t> </a:t>
            </a:r>
            <a:r>
              <a:rPr lang="es-ES_tradnl" sz="2200" dirty="0" err="1"/>
              <a:t>price</a:t>
            </a:r>
            <a:r>
              <a:rPr lang="es-ES_tradnl" sz="2200" dirty="0"/>
              <a:t> </a:t>
            </a:r>
            <a:r>
              <a:rPr lang="es-ES_tradnl" sz="2200" dirty="0" err="1"/>
              <a:t>feature</a:t>
            </a:r>
            <a:endParaRPr lang="es-ES_tradnl" sz="22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/>
              <a:t>Clear </a:t>
            </a:r>
            <a:r>
              <a:rPr lang="es-ES_tradnl" sz="2200" dirty="0" err="1"/>
              <a:t>negative</a:t>
            </a:r>
            <a:r>
              <a:rPr lang="es-ES_tradnl" sz="2200" dirty="0"/>
              <a:t> </a:t>
            </a:r>
            <a:r>
              <a:rPr lang="es-ES_tradnl" sz="2200" dirty="0" err="1"/>
              <a:t>effect</a:t>
            </a:r>
            <a:r>
              <a:rPr lang="es-ES_tradnl" sz="2200" dirty="0"/>
              <a:t> </a:t>
            </a:r>
            <a:r>
              <a:rPr lang="es-ES_tradnl" sz="2200" dirty="0" err="1"/>
              <a:t>on</a:t>
            </a:r>
            <a:r>
              <a:rPr lang="es-ES_tradnl" sz="2200" dirty="0"/>
              <a:t> </a:t>
            </a:r>
            <a:r>
              <a:rPr lang="es-ES_tradnl" sz="2200" dirty="0" err="1"/>
              <a:t>accuracy</a:t>
            </a:r>
            <a:endParaRPr lang="es-ES_tradnl" sz="22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Keep</a:t>
            </a:r>
            <a:r>
              <a:rPr lang="es-ES_tradnl" sz="2200" dirty="0"/>
              <a:t> data </a:t>
            </a:r>
            <a:r>
              <a:rPr lang="es-ES_tradnl" sz="2200" dirty="0" err="1"/>
              <a:t>between</a:t>
            </a:r>
            <a:r>
              <a:rPr lang="es-ES_tradnl" sz="2200" dirty="0"/>
              <a:t> percentiles 2.5 and </a:t>
            </a:r>
            <a:r>
              <a:rPr lang="es-ES_tradnl" sz="2200" dirty="0" smtClean="0"/>
              <a:t>89</a:t>
            </a:r>
            <a:endParaRPr lang="es-ES_tradnl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err="1" smtClean="0"/>
              <a:t>Dummies</a:t>
            </a:r>
            <a:r>
              <a:rPr lang="es-ES_tradnl" sz="2400" dirty="0" smtClean="0"/>
              <a:t> </a:t>
            </a:r>
            <a:r>
              <a:rPr lang="es-ES_tradnl" sz="2400" dirty="0" err="1"/>
              <a:t>from</a:t>
            </a:r>
            <a:r>
              <a:rPr lang="es-ES_tradnl" sz="2400" dirty="0"/>
              <a:t> </a:t>
            </a:r>
            <a:r>
              <a:rPr lang="es-ES_tradnl" sz="2400" dirty="0" err="1" smtClean="0"/>
              <a:t>categorical</a:t>
            </a:r>
            <a:r>
              <a:rPr lang="es-ES_tradnl" sz="2400" dirty="0" smtClean="0"/>
              <a:t> data (</a:t>
            </a:r>
            <a:r>
              <a:rPr lang="es-ES_tradnl" sz="2400" dirty="0" err="1"/>
              <a:t>typology</a:t>
            </a:r>
            <a:r>
              <a:rPr lang="es-ES_tradnl" sz="2400" dirty="0"/>
              <a:t> and </a:t>
            </a:r>
            <a:r>
              <a:rPr lang="es-ES_tradnl" sz="2400" dirty="0" err="1"/>
              <a:t>the</a:t>
            </a:r>
            <a:r>
              <a:rPr lang="es-ES_tradnl" sz="2400" dirty="0"/>
              <a:t> status of </a:t>
            </a:r>
            <a:r>
              <a:rPr lang="es-ES_tradnl" sz="2400" dirty="0" err="1"/>
              <a:t>the</a:t>
            </a:r>
            <a:r>
              <a:rPr lang="es-ES_tradnl" sz="2400" dirty="0"/>
              <a:t> flat</a:t>
            </a:r>
            <a:r>
              <a:rPr lang="es-ES_tradnl" sz="2400" dirty="0" smtClean="0"/>
              <a:t>)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Dummies</a:t>
            </a:r>
            <a:r>
              <a:rPr lang="es-ES_tradnl" sz="2200" dirty="0"/>
              <a:t> </a:t>
            </a:r>
            <a:r>
              <a:rPr lang="es-ES_tradnl" sz="2200" dirty="0" err="1"/>
              <a:t>for</a:t>
            </a:r>
            <a:r>
              <a:rPr lang="es-ES_tradnl" sz="2200" dirty="0"/>
              <a:t> </a:t>
            </a:r>
            <a:r>
              <a:rPr lang="es-ES_tradnl" sz="2200" dirty="0" err="1"/>
              <a:t>the</a:t>
            </a:r>
            <a:r>
              <a:rPr lang="es-ES_tradnl" sz="2200" dirty="0"/>
              <a:t> </a:t>
            </a:r>
            <a:r>
              <a:rPr lang="es-ES_tradnl" sz="2200" dirty="0" err="1"/>
              <a:t>district</a:t>
            </a:r>
            <a:r>
              <a:rPr lang="es-ES_tradnl" sz="2200" dirty="0"/>
              <a:t>, status and </a:t>
            </a:r>
            <a:r>
              <a:rPr lang="es-ES_tradnl" sz="2200" dirty="0" err="1"/>
              <a:t>the</a:t>
            </a:r>
            <a:r>
              <a:rPr lang="es-ES_tradnl" sz="2200" dirty="0"/>
              <a:t> </a:t>
            </a:r>
            <a:r>
              <a:rPr lang="es-ES_tradnl" sz="2200" dirty="0" err="1"/>
              <a:t>typology</a:t>
            </a:r>
            <a:endParaRPr lang="es-ES_tradnl" sz="22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Merge</a:t>
            </a:r>
            <a:r>
              <a:rPr lang="es-ES_tradnl" sz="2200" dirty="0"/>
              <a:t> </a:t>
            </a:r>
            <a:r>
              <a:rPr lang="es-ES_tradnl" sz="2200" dirty="0" err="1"/>
              <a:t>different</a:t>
            </a:r>
            <a:r>
              <a:rPr lang="es-ES_tradnl" sz="2200" dirty="0"/>
              <a:t> </a:t>
            </a:r>
            <a:r>
              <a:rPr lang="es-ES_tradnl" sz="2200" dirty="0" err="1"/>
              <a:t>typology</a:t>
            </a:r>
            <a:r>
              <a:rPr lang="es-ES_tradnl" sz="2200" dirty="0"/>
              <a:t> </a:t>
            </a:r>
            <a:r>
              <a:rPr lang="es-ES_tradnl" sz="2200" dirty="0" err="1"/>
              <a:t>features</a:t>
            </a:r>
            <a:r>
              <a:rPr lang="es-ES_tradnl" sz="2200" dirty="0"/>
              <a:t>: </a:t>
            </a:r>
            <a:r>
              <a:rPr lang="es-ES_tradnl" sz="2200" dirty="0" err="1"/>
              <a:t>Typology</a:t>
            </a:r>
            <a:r>
              <a:rPr lang="es-ES_tradnl" sz="2200" dirty="0"/>
              <a:t> and </a:t>
            </a:r>
            <a:r>
              <a:rPr lang="es-ES_tradnl" sz="2200" dirty="0" err="1"/>
              <a:t>subtypology</a:t>
            </a:r>
            <a:endParaRPr lang="es-ES_tradnl" sz="22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Also</a:t>
            </a:r>
            <a:r>
              <a:rPr lang="es-ES_tradnl" sz="2200" dirty="0"/>
              <a:t> </a:t>
            </a:r>
            <a:r>
              <a:rPr lang="es-ES_tradnl" sz="2200" dirty="0" err="1"/>
              <a:t>dummies</a:t>
            </a:r>
            <a:r>
              <a:rPr lang="es-ES_tradnl" sz="2200" dirty="0"/>
              <a:t> </a:t>
            </a:r>
            <a:r>
              <a:rPr lang="es-ES_tradnl" sz="2200" dirty="0" err="1"/>
              <a:t>from</a:t>
            </a:r>
            <a:r>
              <a:rPr lang="es-ES_tradnl" sz="2200" dirty="0"/>
              <a:t> </a:t>
            </a:r>
            <a:r>
              <a:rPr lang="es-ES_tradnl" sz="2200" dirty="0" err="1"/>
              <a:t>Neighbourhood</a:t>
            </a:r>
            <a:r>
              <a:rPr lang="es-ES_tradnl" sz="2200" dirty="0"/>
              <a:t>. </a:t>
            </a:r>
            <a:r>
              <a:rPr lang="es-ES_tradnl" sz="2200" dirty="0" err="1"/>
              <a:t>But</a:t>
            </a:r>
            <a:r>
              <a:rPr lang="es-ES_tradnl" sz="2200" dirty="0"/>
              <a:t> </a:t>
            </a:r>
            <a:r>
              <a:rPr lang="es-ES_tradnl" sz="2200" dirty="0" err="1"/>
              <a:t>it</a:t>
            </a:r>
            <a:r>
              <a:rPr lang="es-ES_tradnl" sz="2200" dirty="0"/>
              <a:t> </a:t>
            </a:r>
            <a:r>
              <a:rPr lang="es-ES_tradnl" sz="2200" dirty="0" err="1"/>
              <a:t>supposed</a:t>
            </a:r>
            <a:r>
              <a:rPr lang="es-ES_tradnl" sz="2200" dirty="0"/>
              <a:t> no </a:t>
            </a:r>
            <a:r>
              <a:rPr lang="es-ES_tradnl" sz="2200" dirty="0" err="1"/>
              <a:t>improvement</a:t>
            </a:r>
            <a:r>
              <a:rPr lang="es-ES_tradnl" sz="2200" dirty="0"/>
              <a:t> in </a:t>
            </a:r>
            <a:r>
              <a:rPr lang="es-ES_tradnl" sz="2200" dirty="0" err="1"/>
              <a:t>accuracy</a:t>
            </a:r>
            <a:r>
              <a:rPr lang="es-ES_tradnl" sz="2200" dirty="0"/>
              <a:t>. </a:t>
            </a:r>
            <a:r>
              <a:rPr lang="es-ES_tradnl" sz="2200" dirty="0" err="1"/>
              <a:t>Too</a:t>
            </a:r>
            <a:r>
              <a:rPr lang="es-ES_tradnl" sz="2200" dirty="0"/>
              <a:t> </a:t>
            </a:r>
            <a:r>
              <a:rPr lang="es-ES_tradnl" sz="2200" dirty="0" err="1"/>
              <a:t>many</a:t>
            </a:r>
            <a:r>
              <a:rPr lang="es-ES_tradnl" sz="2200" dirty="0"/>
              <a:t> </a:t>
            </a:r>
            <a:r>
              <a:rPr lang="es-ES_tradnl" sz="2200" dirty="0" err="1"/>
              <a:t>features</a:t>
            </a:r>
            <a:r>
              <a:rPr lang="es-ES_tradnl" sz="2200" dirty="0" smtClean="0"/>
              <a:t>.</a:t>
            </a:r>
            <a:endParaRPr lang="es-ES_tradnl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88" y="5210345"/>
            <a:ext cx="11134965" cy="920608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47" y="4450185"/>
            <a:ext cx="11138906" cy="6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0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040" t="13559" r="4385" b="6980"/>
          <a:stretch/>
        </p:blipFill>
        <p:spPr>
          <a:xfrm>
            <a:off x="5829308" y="2928938"/>
            <a:ext cx="6357939" cy="2786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4500"/>
            <a:ext cx="5829308" cy="51435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err="1"/>
              <a:t>Features</a:t>
            </a:r>
            <a:r>
              <a:rPr lang="es-ES_tradnl" sz="2400" dirty="0"/>
              <a:t> </a:t>
            </a:r>
            <a:r>
              <a:rPr lang="es-ES_tradnl" sz="2400" dirty="0" err="1"/>
              <a:t>from</a:t>
            </a:r>
            <a:r>
              <a:rPr lang="es-ES_tradnl" sz="2400" dirty="0"/>
              <a:t> </a:t>
            </a:r>
            <a:r>
              <a:rPr lang="es-ES_tradnl" sz="2400" dirty="0" err="1"/>
              <a:t>user</a:t>
            </a:r>
            <a:r>
              <a:rPr lang="es-ES_tradnl" sz="2400" dirty="0"/>
              <a:t> input</a:t>
            </a:r>
          </a:p>
          <a:p>
            <a:pPr lvl="1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Latitude</a:t>
            </a:r>
            <a:r>
              <a:rPr lang="es-ES_tradnl" sz="2200" dirty="0"/>
              <a:t> and </a:t>
            </a:r>
            <a:r>
              <a:rPr lang="es-ES_tradnl" sz="2200" dirty="0" err="1"/>
              <a:t>longitude</a:t>
            </a:r>
            <a:r>
              <a:rPr lang="es-ES_tradnl" sz="2200" dirty="0"/>
              <a:t> </a:t>
            </a:r>
            <a:r>
              <a:rPr lang="es-ES_tradnl" sz="2200" dirty="0" err="1"/>
              <a:t>from</a:t>
            </a:r>
            <a:r>
              <a:rPr lang="es-ES_tradnl" sz="2200" dirty="0"/>
              <a:t> </a:t>
            </a:r>
            <a:r>
              <a:rPr lang="es-ES_tradnl" sz="2200" dirty="0" err="1"/>
              <a:t>adress</a:t>
            </a:r>
            <a:r>
              <a:rPr lang="es-ES_tradnl" sz="2200" dirty="0"/>
              <a:t> and postal </a:t>
            </a:r>
            <a:r>
              <a:rPr lang="es-ES_tradnl" sz="2200" dirty="0" err="1"/>
              <a:t>code</a:t>
            </a:r>
            <a:r>
              <a:rPr lang="es-ES_tradnl" sz="2200" dirty="0"/>
              <a:t> </a:t>
            </a:r>
            <a:endParaRPr lang="es-ES_tradnl" sz="2200" dirty="0" smtClean="0"/>
          </a:p>
          <a:p>
            <a:pPr lvl="1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 smtClean="0"/>
              <a:t>Random</a:t>
            </a:r>
            <a:r>
              <a:rPr lang="es-ES_tradnl" sz="2200" dirty="0" smtClean="0"/>
              <a:t> </a:t>
            </a:r>
            <a:r>
              <a:rPr lang="es-ES_tradnl" sz="2200" dirty="0" err="1"/>
              <a:t>forest</a:t>
            </a:r>
            <a:r>
              <a:rPr lang="es-ES_tradnl" sz="2200" dirty="0"/>
              <a:t> </a:t>
            </a:r>
            <a:r>
              <a:rPr lang="es-ES_tradnl" sz="2200" dirty="0" err="1"/>
              <a:t>perfectly</a:t>
            </a:r>
            <a:r>
              <a:rPr lang="es-ES_tradnl" sz="2200" dirty="0"/>
              <a:t> </a:t>
            </a:r>
            <a:r>
              <a:rPr lang="es-ES_tradnl" sz="2200" dirty="0" err="1"/>
              <a:t>deals</a:t>
            </a:r>
            <a:r>
              <a:rPr lang="es-ES_tradnl" sz="2200" dirty="0"/>
              <a:t> </a:t>
            </a:r>
            <a:r>
              <a:rPr lang="es-ES_tradnl" sz="2200" dirty="0" err="1"/>
              <a:t>with</a:t>
            </a:r>
            <a:r>
              <a:rPr lang="es-ES_tradnl" sz="2200" dirty="0"/>
              <a:t> </a:t>
            </a:r>
            <a:r>
              <a:rPr lang="es-ES_tradnl" sz="2200" dirty="0" err="1"/>
              <a:t>continuous</a:t>
            </a:r>
            <a:r>
              <a:rPr lang="es-ES_tradnl" sz="2200" dirty="0"/>
              <a:t> </a:t>
            </a:r>
            <a:r>
              <a:rPr lang="es-ES_tradnl" sz="2200" dirty="0" err="1"/>
              <a:t>features</a:t>
            </a:r>
            <a:r>
              <a:rPr lang="es-ES_tradnl" sz="2200" dirty="0"/>
              <a:t>, </a:t>
            </a:r>
            <a:r>
              <a:rPr lang="es-ES_tradnl" sz="2200" dirty="0" err="1"/>
              <a:t>it</a:t>
            </a:r>
            <a:r>
              <a:rPr lang="es-ES_tradnl" sz="2200" dirty="0"/>
              <a:t> has </a:t>
            </a:r>
            <a:r>
              <a:rPr lang="es-ES_tradnl" sz="2200" dirty="0" err="1"/>
              <a:t>threshold</a:t>
            </a:r>
            <a:r>
              <a:rPr lang="es-ES_tradnl" sz="2200" dirty="0"/>
              <a:t> </a:t>
            </a:r>
            <a:r>
              <a:rPr lang="es-ES_tradnl" sz="2200" dirty="0" err="1"/>
              <a:t>value</a:t>
            </a:r>
            <a:r>
              <a:rPr lang="es-ES_tradnl" sz="2200" dirty="0"/>
              <a:t> in </a:t>
            </a:r>
            <a:r>
              <a:rPr lang="es-ES_tradnl" sz="2200" dirty="0" err="1"/>
              <a:t>each</a:t>
            </a:r>
            <a:r>
              <a:rPr lang="es-ES_tradnl" sz="2200" dirty="0"/>
              <a:t> </a:t>
            </a:r>
            <a:r>
              <a:rPr lang="es-ES_tradnl" sz="2200" dirty="0" err="1"/>
              <a:t>node</a:t>
            </a:r>
            <a:r>
              <a:rPr lang="es-ES_tradnl" sz="2200" dirty="0"/>
              <a:t> </a:t>
            </a:r>
            <a:r>
              <a:rPr lang="es-ES_tradnl" sz="2200" dirty="0" err="1"/>
              <a:t>over</a:t>
            </a:r>
            <a:r>
              <a:rPr lang="es-ES_tradnl" sz="2200" dirty="0"/>
              <a:t> </a:t>
            </a:r>
            <a:r>
              <a:rPr lang="es-ES_tradnl" sz="2200" dirty="0" err="1"/>
              <a:t>some</a:t>
            </a:r>
            <a:r>
              <a:rPr lang="es-ES_tradnl" sz="2200" dirty="0"/>
              <a:t> </a:t>
            </a:r>
            <a:r>
              <a:rPr lang="es-ES_tradnl" sz="2200" dirty="0" err="1"/>
              <a:t>chosen</a:t>
            </a:r>
            <a:r>
              <a:rPr lang="es-ES_tradnl" sz="2200" dirty="0"/>
              <a:t> </a:t>
            </a:r>
            <a:r>
              <a:rPr lang="es-ES_tradnl" sz="2200" dirty="0" err="1"/>
              <a:t>feature</a:t>
            </a:r>
            <a:r>
              <a:rPr lang="es-ES_tradnl" sz="2200" dirty="0"/>
              <a:t> at </a:t>
            </a:r>
            <a:r>
              <a:rPr lang="es-ES_tradnl" sz="2200" dirty="0" err="1"/>
              <a:t>this</a:t>
            </a:r>
            <a:r>
              <a:rPr lang="es-ES_tradnl" sz="2200" dirty="0"/>
              <a:t> </a:t>
            </a:r>
            <a:r>
              <a:rPr lang="es-ES_tradnl" sz="2200" dirty="0" err="1" smtClean="0"/>
              <a:t>node</a:t>
            </a:r>
            <a:endParaRPr lang="es-ES_tradnl" sz="2200" dirty="0" smtClean="0"/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/>
              <a:t>Extra </a:t>
            </a:r>
            <a:r>
              <a:rPr lang="es-ES_tradnl" sz="2400" dirty="0" err="1"/>
              <a:t>features</a:t>
            </a:r>
            <a:endParaRPr lang="es-ES_tradnl" sz="24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Statistics</a:t>
            </a:r>
            <a:r>
              <a:rPr lang="es-ES_tradnl" sz="2200" dirty="0"/>
              <a:t> </a:t>
            </a:r>
            <a:r>
              <a:rPr lang="es-ES_tradnl" sz="2200" dirty="0" err="1"/>
              <a:t>on</a:t>
            </a:r>
            <a:r>
              <a:rPr lang="es-ES_tradnl" sz="2200" dirty="0"/>
              <a:t> </a:t>
            </a:r>
            <a:r>
              <a:rPr lang="es-ES_tradnl" sz="2200" dirty="0" err="1"/>
              <a:t>price</a:t>
            </a:r>
            <a:r>
              <a:rPr lang="es-ES_tradnl" sz="2200" dirty="0"/>
              <a:t> </a:t>
            </a:r>
            <a:r>
              <a:rPr lang="es-ES_tradnl" sz="2200" dirty="0" err="1"/>
              <a:t>by</a:t>
            </a:r>
            <a:r>
              <a:rPr lang="es-ES_tradnl" sz="2200" dirty="0"/>
              <a:t> </a:t>
            </a:r>
            <a:r>
              <a:rPr lang="es-ES_tradnl" sz="2200" dirty="0" err="1"/>
              <a:t>area</a:t>
            </a:r>
            <a:r>
              <a:rPr lang="es-ES_tradnl" sz="2200" dirty="0"/>
              <a:t> </a:t>
            </a:r>
            <a:r>
              <a:rPr lang="es-ES_tradnl" sz="2200" dirty="0" err="1"/>
              <a:t>added</a:t>
            </a:r>
            <a:r>
              <a:rPr lang="es-ES_tradnl" sz="2200" dirty="0"/>
              <a:t> </a:t>
            </a:r>
            <a:r>
              <a:rPr lang="es-ES_tradnl" sz="2200" dirty="0" err="1"/>
              <a:t>from</a:t>
            </a:r>
            <a:r>
              <a:rPr lang="es-ES_tradnl" sz="2200" dirty="0"/>
              <a:t> open data </a:t>
            </a:r>
            <a:r>
              <a:rPr lang="es-ES_tradnl" sz="2200" dirty="0" err="1"/>
              <a:t>Barcelone</a:t>
            </a:r>
            <a:endParaRPr lang="es-ES_tradnl" sz="2200" dirty="0"/>
          </a:p>
          <a:p>
            <a:pPr lvl="1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endParaRPr lang="es-ES_tradnl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3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Getting and storing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Cleaning the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b="1" dirty="0" smtClean="0"/>
              <a:t>Building the model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a website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4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Comparison criteria: best </a:t>
            </a:r>
            <a:r>
              <a:rPr lang="en-US" sz="2400" dirty="0"/>
              <a:t>mean absolute error result on the test set obtained via </a:t>
            </a:r>
            <a:r>
              <a:rPr lang="en-US" sz="2400" dirty="0" err="1"/>
              <a:t>Gridsearch</a:t>
            </a:r>
            <a:r>
              <a:rPr lang="en-US" sz="2400" dirty="0"/>
              <a:t> (and trying </a:t>
            </a:r>
            <a:r>
              <a:rPr lang="en-US" sz="2400" dirty="0" smtClean="0"/>
              <a:t>different </a:t>
            </a:r>
            <a:r>
              <a:rPr lang="en-US" sz="2400" dirty="0"/>
              <a:t>complexities of the model for </a:t>
            </a:r>
            <a:r>
              <a:rPr lang="en-US" sz="2400" dirty="0" smtClean="0"/>
              <a:t>*):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82389"/>
              </p:ext>
            </p:extLst>
          </p:nvPr>
        </p:nvGraphicFramePr>
        <p:xfrm>
          <a:off x="1687511" y="3492944"/>
          <a:ext cx="8816977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00676"/>
                <a:gridCol w="34163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Model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Mean absolute error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Linear </a:t>
                      </a:r>
                      <a:r>
                        <a:rPr lang="en-US" sz="2200" dirty="0" err="1" smtClean="0"/>
                        <a:t>Regressor</a:t>
                      </a:r>
                      <a:r>
                        <a:rPr lang="en-US" sz="2200" dirty="0" smtClean="0"/>
                        <a:t>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341.07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Ridge </a:t>
                      </a:r>
                      <a:r>
                        <a:rPr lang="en-US" sz="2200" dirty="0" err="1" smtClean="0"/>
                        <a:t>Regressor</a:t>
                      </a:r>
                      <a:r>
                        <a:rPr lang="en-US" sz="2200" dirty="0" smtClean="0"/>
                        <a:t>  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536.28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Gradient Boosting </a:t>
                      </a:r>
                      <a:r>
                        <a:rPr lang="en-US" sz="2200" dirty="0" err="1" smtClean="0"/>
                        <a:t>Regressor</a:t>
                      </a:r>
                      <a:endParaRPr lang="en-US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257.90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/>
                        <a:t>Random Forest </a:t>
                      </a:r>
                      <a:r>
                        <a:rPr lang="en-US" sz="2200" b="1" dirty="0" err="1" smtClean="0"/>
                        <a:t>Regressor</a:t>
                      </a:r>
                      <a:r>
                        <a:rPr lang="en-US" sz="2200" b="1" dirty="0" smtClean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/>
                        <a:t>234.69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Support Vector Machine </a:t>
                      </a:r>
                      <a:r>
                        <a:rPr lang="en-US" sz="2200" dirty="0" err="1" smtClean="0"/>
                        <a:t>Regressor</a:t>
                      </a:r>
                      <a:endParaRPr lang="en-US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smtClean="0"/>
                        <a:t>298.63</a:t>
                      </a:r>
                      <a:endParaRPr lang="en-US" sz="2200" b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94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ro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30779" y="2194560"/>
            <a:ext cx="6388768" cy="425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Random forest </a:t>
            </a:r>
            <a:r>
              <a:rPr lang="en-US" dirty="0" err="1"/>
              <a:t>regressor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94560"/>
            <a:ext cx="4953446" cy="4024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Best parameters using </a:t>
            </a:r>
            <a:r>
              <a:rPr lang="en-US" sz="2400" dirty="0" err="1"/>
              <a:t>Gridsearch</a:t>
            </a:r>
            <a:r>
              <a:rPr lang="en-US" sz="2400" dirty="0"/>
              <a:t> and scoring the mean absolute error:</a:t>
            </a:r>
          </a:p>
          <a:p>
            <a:pPr lvl="1">
              <a:spcAft>
                <a:spcPts val="600"/>
              </a:spcAft>
            </a:pPr>
            <a:r>
              <a:rPr lang="en-US" sz="2200" dirty="0" err="1" smtClean="0"/>
              <a:t>n_estimators</a:t>
            </a:r>
            <a:r>
              <a:rPr lang="en-US" sz="2200" dirty="0" smtClean="0"/>
              <a:t>=</a:t>
            </a:r>
            <a:r>
              <a:rPr lang="en-US" sz="2200" dirty="0" smtClean="0">
                <a:solidFill>
                  <a:srgbClr val="FFFF00"/>
                </a:solidFill>
              </a:rPr>
              <a:t>200</a:t>
            </a:r>
            <a:endParaRPr lang="en-US" sz="2200" dirty="0"/>
          </a:p>
          <a:p>
            <a:pPr lvl="1">
              <a:spcAft>
                <a:spcPts val="600"/>
              </a:spcAft>
            </a:pPr>
            <a:r>
              <a:rPr lang="en-US" sz="2200" dirty="0" err="1" smtClean="0"/>
              <a:t>max_features</a:t>
            </a:r>
            <a:r>
              <a:rPr lang="en-US" sz="2200" dirty="0"/>
              <a:t>=</a:t>
            </a:r>
            <a:r>
              <a:rPr lang="en-US" sz="2200" dirty="0" smtClean="0">
                <a:solidFill>
                  <a:schemeClr val="accent4"/>
                </a:solidFill>
              </a:rPr>
              <a:t>'</a:t>
            </a:r>
            <a:r>
              <a:rPr lang="en-US" sz="2200" dirty="0" err="1" smtClean="0">
                <a:solidFill>
                  <a:schemeClr val="accent4"/>
                </a:solidFill>
              </a:rPr>
              <a:t>sqrt</a:t>
            </a:r>
            <a:r>
              <a:rPr lang="en-US" sz="2200" dirty="0" smtClean="0">
                <a:solidFill>
                  <a:schemeClr val="accent4"/>
                </a:solidFill>
              </a:rPr>
              <a:t>’</a:t>
            </a:r>
            <a:endParaRPr lang="en-US" sz="2200" dirty="0"/>
          </a:p>
          <a:p>
            <a:pPr lvl="1">
              <a:spcAft>
                <a:spcPts val="600"/>
              </a:spcAft>
            </a:pPr>
            <a:r>
              <a:rPr lang="en-US" sz="2200" dirty="0" smtClean="0"/>
              <a:t>bootstrap=</a:t>
            </a:r>
            <a:r>
              <a:rPr lang="en-US" sz="2200" dirty="0" smtClean="0">
                <a:solidFill>
                  <a:srgbClr val="FF0000"/>
                </a:solidFill>
              </a:rPr>
              <a:t>False</a:t>
            </a:r>
            <a:endParaRPr lang="en-US" sz="2200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600"/>
              </a:spcAft>
            </a:pPr>
            <a:r>
              <a:rPr lang="en-US" sz="2400" dirty="0"/>
              <a:t>Mean absolute error using Cross validation using all features: 234.69€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7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Feature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371975" cy="4024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Best mean absolute error (</a:t>
            </a:r>
            <a:r>
              <a:rPr lang="en-US" sz="2400" dirty="0" smtClean="0"/>
              <a:t>223.57€) </a:t>
            </a:r>
            <a:r>
              <a:rPr lang="en-US" sz="2400" dirty="0"/>
              <a:t>is obtained for 7 features: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'rooms', 'bathrooms', 'size', '</a:t>
            </a:r>
            <a:r>
              <a:rPr lang="en-US" sz="2400" dirty="0" err="1"/>
              <a:t>floor','longitude','latitude</a:t>
            </a:r>
            <a:r>
              <a:rPr lang="en-US" sz="2400" dirty="0"/>
              <a:t>', </a:t>
            </a:r>
            <a:r>
              <a:rPr lang="en-US" sz="2400" dirty="0" smtClean="0"/>
              <a:t>'</a:t>
            </a:r>
            <a:r>
              <a:rPr lang="en-US" sz="2400" dirty="0" err="1" smtClean="0"/>
              <a:t>priceperarea</a:t>
            </a:r>
            <a:r>
              <a:rPr lang="en-US" sz="2400" dirty="0"/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2052" name="Picture 4" descr="https://lh4.googleusercontent.com/Sjk_O1dFmbMcs0JDI6ddpbFmcTd38aQvynZ7EuFNerlYABZLliQwkx21MiLICuUMmsV4KwB9d-PDTlM7bzG98gSFPU0cbMAtlzKwJX7hi8O23oFjrIQs7Gi1ZsgTYXwNnXd4OjXvR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2194560"/>
            <a:ext cx="5715000" cy="38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9229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6825" y="2194560"/>
            <a:ext cx="3305175" cy="40241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Top 7 </a:t>
            </a:r>
            <a:r>
              <a:rPr lang="en-US" sz="2400" dirty="0" smtClean="0"/>
              <a:t>features</a:t>
            </a:r>
          </a:p>
          <a:p>
            <a:pPr marL="0" indent="0">
              <a:buNone/>
            </a:pPr>
            <a:r>
              <a:rPr lang="en-US" sz="2400" dirty="0" smtClean="0"/>
              <a:t>(85% of total weight):</a:t>
            </a:r>
            <a:endParaRPr lang="en-US" sz="2400" dirty="0"/>
          </a:p>
          <a:p>
            <a:pPr fontAlgn="base"/>
            <a:r>
              <a:rPr lang="en-US" sz="2400" dirty="0"/>
              <a:t>size</a:t>
            </a:r>
          </a:p>
          <a:p>
            <a:pPr fontAlgn="base"/>
            <a:r>
              <a:rPr lang="en-US" sz="2400" dirty="0"/>
              <a:t>latitude</a:t>
            </a:r>
          </a:p>
          <a:p>
            <a:pPr fontAlgn="base"/>
            <a:r>
              <a:rPr lang="en-US" sz="2400" dirty="0"/>
              <a:t>bathrooms</a:t>
            </a:r>
          </a:p>
          <a:p>
            <a:pPr fontAlgn="base"/>
            <a:r>
              <a:rPr lang="en-US" sz="2400" dirty="0"/>
              <a:t>longitude</a:t>
            </a:r>
          </a:p>
          <a:p>
            <a:pPr fontAlgn="base"/>
            <a:r>
              <a:rPr lang="en-US" sz="2400" dirty="0" err="1" smtClean="0"/>
              <a:t>priceperarea</a:t>
            </a:r>
            <a:endParaRPr lang="en-US" sz="2400" dirty="0"/>
          </a:p>
          <a:p>
            <a:pPr fontAlgn="base"/>
            <a:r>
              <a:rPr lang="en-US" sz="2400" dirty="0"/>
              <a:t>rooms </a:t>
            </a:r>
          </a:p>
          <a:p>
            <a:pPr fontAlgn="base"/>
            <a:r>
              <a:rPr lang="en-US" sz="2400" dirty="0"/>
              <a:t>floor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1026" name="Picture 2" descr="eatureImportan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1" y="116220"/>
            <a:ext cx="8650719" cy="659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ln>
                  <a:solidFill>
                    <a:schemeClr val="bg1"/>
                  </a:solidFill>
                </a:ln>
              </a:rPr>
              <a:t>Features importance</a:t>
            </a:r>
            <a:endParaRPr lang="en-US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77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194560"/>
            <a:ext cx="4824845" cy="4024125"/>
          </a:xfrm>
        </p:spPr>
        <p:txBody>
          <a:bodyPr/>
          <a:lstStyle/>
          <a:p>
            <a:r>
              <a:rPr lang="en-US" sz="2400" dirty="0" smtClean="0"/>
              <a:t>Wonder what rent you could claim based on most relevant features</a:t>
            </a:r>
          </a:p>
          <a:p>
            <a:endParaRPr lang="en-US" sz="2400" dirty="0"/>
          </a:p>
          <a:p>
            <a:r>
              <a:rPr lang="en-US" sz="2400" dirty="0" smtClean="0"/>
              <a:t>Target</a:t>
            </a:r>
          </a:p>
          <a:p>
            <a:pPr lvl="1"/>
            <a:r>
              <a:rPr lang="en-US" sz="2200" dirty="0" smtClean="0"/>
              <a:t>Particulars willing to deal with the renting by themselves</a:t>
            </a:r>
          </a:p>
          <a:p>
            <a:pPr lvl="1"/>
            <a:r>
              <a:rPr lang="en-US" sz="2200" dirty="0" smtClean="0"/>
              <a:t>Real estates willing to automate price estimations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82" y="2194560"/>
            <a:ext cx="6756400" cy="34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0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Getting and storing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Cleaning the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the model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b="1" dirty="0" smtClean="0"/>
              <a:t>Building a website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75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Imagen 8" descr="Screen Shot 2016-12-21 at 12.07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08" y="2186486"/>
            <a:ext cx="11410166" cy="43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cs typeface="Open Sans"/>
              </a:rPr>
              <a:t>Phase 1: Development</a:t>
            </a:r>
            <a:endParaRPr lang="en-US" sz="24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cs typeface="Open Sans"/>
              </a:rPr>
              <a:t>Finding the right </a:t>
            </a:r>
            <a:r>
              <a:rPr lang="en-US" sz="2200" dirty="0" smtClean="0">
                <a:cs typeface="Open Sans"/>
              </a:rPr>
              <a:t>host</a:t>
            </a:r>
            <a:endParaRPr lang="en-U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cs typeface="Open Sans"/>
              </a:rPr>
              <a:t>Python Notebooks vs App Environment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 smtClean="0">
                <a:cs typeface="Open Sans"/>
              </a:rPr>
              <a:t>Containers</a:t>
            </a:r>
            <a:endParaRPr lang="en-U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 smtClean="0">
                <a:cs typeface="Open Sans"/>
              </a:rPr>
              <a:t>Frameworks</a:t>
            </a:r>
            <a:endParaRPr lang="en-U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cs typeface="Open Sans"/>
              </a:rPr>
              <a:t>Integration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cs typeface="Open Sans"/>
              </a:rPr>
              <a:t>Building a MVP (Minimum Viable Product</a:t>
            </a:r>
            <a:r>
              <a:rPr lang="en-US" sz="2200" dirty="0" smtClean="0">
                <a:cs typeface="Open Sans"/>
              </a:rPr>
              <a:t>)</a:t>
            </a:r>
            <a:endParaRPr lang="en-US" sz="2200" dirty="0">
              <a:cs typeface="Open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" sz="2400" dirty="0" err="1" smtClean="0">
                <a:cs typeface="Open Sans"/>
              </a:rPr>
              <a:t>Phase</a:t>
            </a:r>
            <a:r>
              <a:rPr lang="es-ES" sz="2400" dirty="0" smtClean="0">
                <a:cs typeface="Open Sans"/>
              </a:rPr>
              <a:t> 2: </a:t>
            </a:r>
            <a:r>
              <a:rPr lang="es-ES" sz="2400" dirty="0" err="1">
                <a:cs typeface="Open Sans"/>
              </a:rPr>
              <a:t>Staging</a:t>
            </a:r>
            <a:endParaRPr lang="es-ES" sz="24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Installing</a:t>
            </a:r>
            <a:r>
              <a:rPr lang="es-ES" sz="2200" dirty="0">
                <a:cs typeface="Open Sans"/>
              </a:rPr>
              <a:t> Django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Creating</a:t>
            </a:r>
            <a:r>
              <a:rPr lang="es-ES" sz="2200" dirty="0">
                <a:cs typeface="Open Sans"/>
              </a:rPr>
              <a:t> </a:t>
            </a:r>
            <a:r>
              <a:rPr lang="es-ES" sz="2200" dirty="0" err="1">
                <a:cs typeface="Open Sans"/>
              </a:rPr>
              <a:t>Models</a:t>
            </a:r>
            <a:endParaRPr lang="es-E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>
                <a:cs typeface="Open Sans"/>
              </a:rPr>
              <a:t>Set up web </a:t>
            </a:r>
            <a:r>
              <a:rPr lang="es-ES" sz="2200" dirty="0" err="1">
                <a:cs typeface="Open Sans"/>
              </a:rPr>
              <a:t>containers</a:t>
            </a:r>
            <a:r>
              <a:rPr lang="es-ES" sz="2200" dirty="0">
                <a:cs typeface="Open Sans"/>
              </a:rPr>
              <a:t>/</a:t>
            </a:r>
            <a:r>
              <a:rPr lang="es-ES" sz="2200" dirty="0" err="1">
                <a:cs typeface="Open Sans"/>
              </a:rPr>
              <a:t>frameworks</a:t>
            </a:r>
            <a:r>
              <a:rPr lang="es-ES" sz="2200" dirty="0">
                <a:cs typeface="Open Sans"/>
              </a:rPr>
              <a:t>.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Deploying</a:t>
            </a:r>
            <a:endParaRPr lang="es-E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Testing</a:t>
            </a:r>
            <a:endParaRPr lang="es-E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Debugging</a:t>
            </a:r>
            <a:endParaRPr lang="es-ES" sz="2200" dirty="0">
              <a:cs typeface="Open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5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cs typeface="Open Sans"/>
              </a:rPr>
              <a:t>Phase 3:</a:t>
            </a:r>
            <a:r>
              <a:rPr lang="es-ES" sz="2400" dirty="0" smtClean="0">
                <a:cs typeface="Open Sans"/>
              </a:rPr>
              <a:t> </a:t>
            </a:r>
            <a:r>
              <a:rPr lang="es-ES" sz="2400" dirty="0" err="1">
                <a:cs typeface="Open Sans"/>
              </a:rPr>
              <a:t>Production</a:t>
            </a:r>
            <a:endParaRPr lang="es-ES" sz="24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Deployment</a:t>
            </a:r>
            <a:endParaRPr lang="es-E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Launching</a:t>
            </a:r>
            <a:r>
              <a:rPr lang="es-ES" sz="2200" dirty="0">
                <a:cs typeface="Open Sans"/>
              </a:rPr>
              <a:t> </a:t>
            </a:r>
            <a:r>
              <a:rPr lang="es-ES" sz="2200" dirty="0" err="1">
                <a:cs typeface="Open Sans"/>
              </a:rPr>
              <a:t>our</a:t>
            </a:r>
            <a:r>
              <a:rPr lang="es-ES" sz="2200" dirty="0">
                <a:cs typeface="Open Sans"/>
              </a:rPr>
              <a:t> MVP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>
                <a:cs typeface="Open Sans"/>
              </a:rPr>
              <a:t>Tracking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Imagen 4" descr="logo-rentcoac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4" b="40933"/>
          <a:stretch/>
        </p:blipFill>
        <p:spPr>
          <a:xfrm>
            <a:off x="2667000" y="4059382"/>
            <a:ext cx="6858000" cy="1249028"/>
          </a:xfrm>
          <a:prstGeom prst="rect">
            <a:avLst/>
          </a:prstGeom>
        </p:spPr>
      </p:pic>
      <p:sp>
        <p:nvSpPr>
          <p:cNvPr id="7" name="CuadroTexto 2"/>
          <p:cNvSpPr txBox="1"/>
          <p:nvPr/>
        </p:nvSpPr>
        <p:spPr>
          <a:xfrm>
            <a:off x="4868164" y="5445569"/>
            <a:ext cx="2455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latin typeface="Open Sans"/>
                <a:cs typeface="Open Sans"/>
              </a:rPr>
              <a:t>www.rentcoach.us</a:t>
            </a:r>
            <a:endParaRPr lang="es-ES" sz="2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W</a:t>
            </a:r>
            <a:r>
              <a:rPr lang="en-US" sz="2400" dirty="0" smtClean="0"/>
              <a:t>ork presented on 22 Dec. 2016 as part of the Agile Data Science course of the Master FDS.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Team </a:t>
            </a:r>
            <a:r>
              <a:rPr lang="en-US" sz="2400" dirty="0" err="1" smtClean="0"/>
              <a:t>RentCoach</a:t>
            </a:r>
            <a:r>
              <a:rPr lang="en-US" sz="2400" dirty="0" smtClean="0"/>
              <a:t> members were:</a:t>
            </a:r>
          </a:p>
          <a:p>
            <a:pPr marL="457200" lvl="1" indent="0">
              <a:buNone/>
            </a:pPr>
            <a:r>
              <a:rPr lang="en-US" sz="2200" dirty="0" smtClean="0"/>
              <a:t>Alexandre </a:t>
            </a:r>
            <a:r>
              <a:rPr lang="en-US" sz="2200" dirty="0" err="1" smtClean="0"/>
              <a:t>Escolà</a:t>
            </a:r>
            <a:endParaRPr lang="en-US" sz="2200" dirty="0" smtClean="0"/>
          </a:p>
          <a:p>
            <a:pPr marL="457200" lvl="1" indent="0">
              <a:buNone/>
            </a:pPr>
            <a:r>
              <a:rPr lang="en-US" sz="2200" dirty="0" err="1" smtClean="0"/>
              <a:t>Erwan</a:t>
            </a:r>
            <a:r>
              <a:rPr lang="en-US" sz="2200" dirty="0" smtClean="0"/>
              <a:t> </a:t>
            </a:r>
            <a:r>
              <a:rPr lang="en-US" sz="2200" dirty="0" err="1" smtClean="0"/>
              <a:t>Guillotel</a:t>
            </a:r>
            <a:endParaRPr lang="en-US" sz="2200" dirty="0" smtClean="0"/>
          </a:p>
          <a:p>
            <a:pPr marL="457200" lvl="1" indent="0">
              <a:buNone/>
            </a:pPr>
            <a:r>
              <a:rPr lang="en-US" sz="2200" dirty="0" err="1" smtClean="0"/>
              <a:t>Florent</a:t>
            </a:r>
            <a:r>
              <a:rPr lang="en-US" sz="2200" dirty="0" smtClean="0"/>
              <a:t> </a:t>
            </a:r>
            <a:r>
              <a:rPr lang="en-US" sz="2200" dirty="0" err="1" smtClean="0"/>
              <a:t>Micand</a:t>
            </a:r>
            <a:endParaRPr lang="en-US" sz="2200" dirty="0" smtClean="0"/>
          </a:p>
          <a:p>
            <a:pPr marL="457200" lvl="1" indent="0">
              <a:buNone/>
            </a:pPr>
            <a:r>
              <a:rPr lang="en-US" sz="2200" dirty="0" err="1" smtClean="0"/>
              <a:t>Jaume</a:t>
            </a:r>
            <a:r>
              <a:rPr lang="en-US" sz="2200" dirty="0" smtClean="0"/>
              <a:t> </a:t>
            </a:r>
            <a:r>
              <a:rPr lang="en-US" sz="2200" dirty="0" err="1" smtClean="0"/>
              <a:t>Puigbò</a:t>
            </a:r>
            <a:endParaRPr lang="en-US" sz="2200" dirty="0" smtClean="0"/>
          </a:p>
          <a:p>
            <a:pPr marL="457200" lvl="1" indent="0">
              <a:buNone/>
            </a:pPr>
            <a:r>
              <a:rPr lang="en-US" sz="2200" dirty="0" err="1" smtClean="0"/>
              <a:t>Manel</a:t>
            </a:r>
            <a:r>
              <a:rPr lang="en-US" sz="2200" dirty="0" smtClean="0"/>
              <a:t> </a:t>
            </a:r>
            <a:r>
              <a:rPr lang="en-US" sz="2200" dirty="0" err="1" smtClean="0"/>
              <a:t>Maragall</a:t>
            </a:r>
            <a:endParaRPr lang="en-US" sz="2200" dirty="0" smtClean="0"/>
          </a:p>
          <a:p>
            <a:pPr marL="457200" lvl="1" indent="0">
              <a:buNone/>
            </a:pPr>
            <a:r>
              <a:rPr lang="en-US" sz="2200" dirty="0" smtClean="0"/>
              <a:t>Samuel Sánchez</a:t>
            </a:r>
          </a:p>
          <a:p>
            <a:pPr marL="457200" lvl="1" indent="0">
              <a:buNone/>
            </a:pPr>
            <a:r>
              <a:rPr lang="en-US" sz="2200" dirty="0" err="1" smtClean="0"/>
              <a:t>Valentín</a:t>
            </a:r>
            <a:r>
              <a:rPr lang="en-US" sz="2200" dirty="0" smtClean="0"/>
              <a:t> </a:t>
            </a:r>
            <a:r>
              <a:rPr lang="en-US" sz="2200" dirty="0" err="1" smtClean="0"/>
              <a:t>Ramírez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Screen renting value of flats/houses announced on </a:t>
            </a:r>
            <a:r>
              <a:rPr lang="en-US" sz="2400" dirty="0" err="1" smtClean="0"/>
              <a:t>specialised</a:t>
            </a:r>
            <a:r>
              <a:rPr lang="en-US" sz="2400" dirty="0" smtClean="0"/>
              <a:t> websites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Build estimator model using machine learning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Embed the algorithms in a website with a nice GUI to allow users to perform queries in an easy manner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5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Use </a:t>
            </a:r>
            <a:r>
              <a:rPr lang="en-US" sz="2400" i="1" dirty="0" err="1" smtClean="0"/>
              <a:t>Idealista</a:t>
            </a:r>
            <a:r>
              <a:rPr lang="en-US" sz="2400" dirty="0" err="1" smtClean="0"/>
              <a:t>’s</a:t>
            </a:r>
            <a:r>
              <a:rPr lang="en-US" sz="2400" dirty="0" smtClean="0"/>
              <a:t> API to obtain raw data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Clean the data and define more relevant features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Train several models and pick the best one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Construct the model by carefully ranking the features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Build a database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Create a website</a:t>
            </a: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2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Getting and storing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Cleaning the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the model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a website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7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b="1" dirty="0" smtClean="0"/>
              <a:t>Getting and storing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Cleaning the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the model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a website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Source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108CD-8637-49E2-8C64-0B539A0874D0}" type="slidenum">
              <a:rPr lang="it-IT" smtClean="0"/>
              <a:t>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60" y="3589267"/>
            <a:ext cx="5152602" cy="24350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1779057" y="2363077"/>
            <a:ext cx="2417650" cy="783108"/>
            <a:chOff x="1844476" y="1970307"/>
            <a:chExt cx="2417650" cy="783108"/>
          </a:xfrm>
        </p:grpSpPr>
        <p:sp>
          <p:nvSpPr>
            <p:cNvPr id="6" name="CasellaDiTesto 5"/>
            <p:cNvSpPr txBox="1"/>
            <p:nvPr/>
          </p:nvSpPr>
          <p:spPr>
            <a:xfrm>
              <a:off x="2069966" y="1970307"/>
              <a:ext cx="2149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/>
                <a:t>Idealista API</a:t>
              </a:r>
              <a:endParaRPr lang="it-IT" sz="2400" dirty="0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844476" y="2384083"/>
              <a:ext cx="2417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u="sng" dirty="0">
                  <a:hlinkClick r:id="rId4"/>
                </a:rPr>
                <a:t>http://idealista.com</a:t>
              </a:r>
              <a:endParaRPr lang="it-IT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759" y="3597133"/>
            <a:ext cx="5152602" cy="2419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7349288" y="2363077"/>
            <a:ext cx="3483544" cy="1107996"/>
            <a:chOff x="1828799" y="4666074"/>
            <a:chExt cx="2418347" cy="1107996"/>
          </a:xfrm>
        </p:grpSpPr>
        <p:sp>
          <p:nvSpPr>
            <p:cNvPr id="8" name="CasellaDiTesto 7"/>
            <p:cNvSpPr txBox="1"/>
            <p:nvPr/>
          </p:nvSpPr>
          <p:spPr>
            <a:xfrm>
              <a:off x="1828799" y="4666074"/>
              <a:ext cx="2418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/>
                <a:t>OpenDataBCN</a:t>
              </a:r>
              <a:endParaRPr lang="it-IT" sz="2400" dirty="0"/>
            </a:p>
          </p:txBody>
        </p:sp>
        <p:sp>
          <p:nvSpPr>
            <p:cNvPr id="11" name="Rettangolo 6"/>
            <p:cNvSpPr/>
            <p:nvPr/>
          </p:nvSpPr>
          <p:spPr>
            <a:xfrm>
              <a:off x="1856329" y="5127739"/>
              <a:ext cx="20945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t-IT" dirty="0">
                  <a:hlinkClick r:id="rId6"/>
                </a:rPr>
                <a:t>http://opendata.bcn.cat</a:t>
              </a:r>
              <a:endParaRPr lang="it-IT" dirty="0"/>
            </a:p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42655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ETL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108CD-8637-49E2-8C64-0B539A0874D0}" type="slidenum">
              <a:rPr lang="it-IT" smtClean="0"/>
              <a:t>8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879502" y="2621098"/>
            <a:ext cx="20160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/>
              <a:t>Idealista</a:t>
            </a:r>
            <a:r>
              <a:rPr lang="en-GB" sz="2400" b="1" dirty="0"/>
              <a:t> API</a:t>
            </a:r>
            <a:endParaRPr lang="it-IT" sz="2400" b="1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879501" y="3022489"/>
            <a:ext cx="42890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100 req/Mo=5000 flats/Mo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1 </a:t>
            </a:r>
            <a:r>
              <a:rPr lang="it-IT" sz="2200" dirty="0" err="1" smtClean="0"/>
              <a:t>req</a:t>
            </a:r>
            <a:r>
              <a:rPr lang="it-IT" sz="2200" dirty="0" smtClean="0"/>
              <a:t>/</a:t>
            </a:r>
            <a:r>
              <a:rPr lang="it-IT" sz="2200" dirty="0" err="1" smtClean="0"/>
              <a:t>s</a:t>
            </a:r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Location </a:t>
            </a:r>
            <a:r>
              <a:rPr lang="it-IT" sz="2200" dirty="0" err="1"/>
              <a:t>centered</a:t>
            </a:r>
            <a:r>
              <a:rPr lang="it-IT" sz="2200" dirty="0"/>
              <a:t> </a:t>
            </a:r>
            <a:r>
              <a:rPr lang="it-IT" sz="2200" dirty="0" err="1" smtClean="0"/>
              <a:t>req</a:t>
            </a:r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2 credentials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99266" y="1616234"/>
            <a:ext cx="1582923" cy="1080000"/>
            <a:chOff x="10662062" y="1598062"/>
            <a:chExt cx="767878" cy="469554"/>
          </a:xfrm>
        </p:grpSpPr>
        <p:grpSp>
          <p:nvGrpSpPr>
            <p:cNvPr id="21" name="Group 20"/>
            <p:cNvGrpSpPr/>
            <p:nvPr/>
          </p:nvGrpSpPr>
          <p:grpSpPr>
            <a:xfrm>
              <a:off x="10662062" y="1598062"/>
              <a:ext cx="400545" cy="469554"/>
              <a:chOff x="1648220" y="2276872"/>
              <a:chExt cx="388557" cy="455501"/>
            </a:xfrm>
          </p:grpSpPr>
          <p:sp>
            <p:nvSpPr>
              <p:cNvPr id="25" name="Freeform 124"/>
              <p:cNvSpPr>
                <a:spLocks/>
              </p:cNvSpPr>
              <p:nvPr/>
            </p:nvSpPr>
            <p:spPr bwMode="auto">
              <a:xfrm>
                <a:off x="1648220" y="2321732"/>
                <a:ext cx="388557" cy="143552"/>
              </a:xfrm>
              <a:custGeom>
                <a:avLst/>
                <a:gdLst>
                  <a:gd name="T0" fmla="*/ 0 w 338"/>
                  <a:gd name="T1" fmla="*/ 0 h 125"/>
                  <a:gd name="T2" fmla="*/ 0 w 338"/>
                  <a:gd name="T3" fmla="*/ 87 h 125"/>
                  <a:gd name="T4" fmla="*/ 169 w 338"/>
                  <a:gd name="T5" fmla="*/ 125 h 125"/>
                  <a:gd name="T6" fmla="*/ 338 w 338"/>
                  <a:gd name="T7" fmla="*/ 87 h 125"/>
                  <a:gd name="T8" fmla="*/ 338 w 338"/>
                  <a:gd name="T9" fmla="*/ 0 h 125"/>
                  <a:gd name="T10" fmla="*/ 169 w 338"/>
                  <a:gd name="T11" fmla="*/ 35 h 125"/>
                  <a:gd name="T12" fmla="*/ 0 w 338"/>
                  <a:gd name="T13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125">
                    <a:moveTo>
                      <a:pt x="0" y="0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0" y="108"/>
                      <a:pt x="76" y="125"/>
                      <a:pt x="169" y="125"/>
                    </a:cubicBezTo>
                    <a:cubicBezTo>
                      <a:pt x="263" y="125"/>
                      <a:pt x="338" y="108"/>
                      <a:pt x="338" y="87"/>
                    </a:cubicBezTo>
                    <a:cubicBezTo>
                      <a:pt x="338" y="0"/>
                      <a:pt x="338" y="0"/>
                      <a:pt x="338" y="0"/>
                    </a:cubicBezTo>
                    <a:cubicBezTo>
                      <a:pt x="169" y="35"/>
                      <a:pt x="169" y="35"/>
                      <a:pt x="169" y="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6" name="Freeform 125"/>
              <p:cNvSpPr>
                <a:spLocks noEditPoints="1"/>
              </p:cNvSpPr>
              <p:nvPr/>
            </p:nvSpPr>
            <p:spPr bwMode="auto">
              <a:xfrm>
                <a:off x="1648220" y="2276872"/>
                <a:ext cx="388557" cy="88340"/>
              </a:xfrm>
              <a:custGeom>
                <a:avLst/>
                <a:gdLst>
                  <a:gd name="T0" fmla="*/ 169 w 338"/>
                  <a:gd name="T1" fmla="*/ 0 h 77"/>
                  <a:gd name="T2" fmla="*/ 0 w 338"/>
                  <a:gd name="T3" fmla="*/ 39 h 77"/>
                  <a:gd name="T4" fmla="*/ 169 w 338"/>
                  <a:gd name="T5" fmla="*/ 77 h 77"/>
                  <a:gd name="T6" fmla="*/ 338 w 338"/>
                  <a:gd name="T7" fmla="*/ 39 h 77"/>
                  <a:gd name="T8" fmla="*/ 169 w 338"/>
                  <a:gd name="T9" fmla="*/ 0 h 77"/>
                  <a:gd name="T10" fmla="*/ 169 w 338"/>
                  <a:gd name="T11" fmla="*/ 62 h 77"/>
                  <a:gd name="T12" fmla="*/ 68 w 338"/>
                  <a:gd name="T13" fmla="*/ 39 h 77"/>
                  <a:gd name="T14" fmla="*/ 169 w 338"/>
                  <a:gd name="T15" fmla="*/ 15 h 77"/>
                  <a:gd name="T16" fmla="*/ 270 w 338"/>
                  <a:gd name="T17" fmla="*/ 39 h 77"/>
                  <a:gd name="T18" fmla="*/ 169 w 338"/>
                  <a:gd name="T19" fmla="*/ 6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8" h="77">
                    <a:moveTo>
                      <a:pt x="169" y="0"/>
                    </a:moveTo>
                    <a:cubicBezTo>
                      <a:pt x="76" y="0"/>
                      <a:pt x="0" y="17"/>
                      <a:pt x="0" y="39"/>
                    </a:cubicBezTo>
                    <a:cubicBezTo>
                      <a:pt x="0" y="60"/>
                      <a:pt x="76" y="77"/>
                      <a:pt x="169" y="77"/>
                    </a:cubicBezTo>
                    <a:cubicBezTo>
                      <a:pt x="263" y="77"/>
                      <a:pt x="338" y="60"/>
                      <a:pt x="338" y="39"/>
                    </a:cubicBezTo>
                    <a:cubicBezTo>
                      <a:pt x="338" y="17"/>
                      <a:pt x="263" y="0"/>
                      <a:pt x="169" y="0"/>
                    </a:cubicBezTo>
                    <a:close/>
                    <a:moveTo>
                      <a:pt x="169" y="62"/>
                    </a:moveTo>
                    <a:cubicBezTo>
                      <a:pt x="113" y="62"/>
                      <a:pt x="68" y="51"/>
                      <a:pt x="68" y="39"/>
                    </a:cubicBezTo>
                    <a:cubicBezTo>
                      <a:pt x="68" y="26"/>
                      <a:pt x="113" y="15"/>
                      <a:pt x="169" y="15"/>
                    </a:cubicBezTo>
                    <a:cubicBezTo>
                      <a:pt x="225" y="15"/>
                      <a:pt x="270" y="26"/>
                      <a:pt x="270" y="39"/>
                    </a:cubicBezTo>
                    <a:cubicBezTo>
                      <a:pt x="270" y="51"/>
                      <a:pt x="225" y="62"/>
                      <a:pt x="169" y="62"/>
                    </a:cubicBez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7" name="Freeform 126"/>
              <p:cNvSpPr>
                <a:spLocks/>
              </p:cNvSpPr>
              <p:nvPr/>
            </p:nvSpPr>
            <p:spPr bwMode="auto">
              <a:xfrm>
                <a:off x="1648220" y="2452861"/>
                <a:ext cx="388557" cy="144932"/>
              </a:xfrm>
              <a:custGeom>
                <a:avLst/>
                <a:gdLst>
                  <a:gd name="T0" fmla="*/ 169 w 338"/>
                  <a:gd name="T1" fmla="*/ 39 h 126"/>
                  <a:gd name="T2" fmla="*/ 0 w 338"/>
                  <a:gd name="T3" fmla="*/ 0 h 126"/>
                  <a:gd name="T4" fmla="*/ 0 w 338"/>
                  <a:gd name="T5" fmla="*/ 87 h 126"/>
                  <a:gd name="T6" fmla="*/ 169 w 338"/>
                  <a:gd name="T7" fmla="*/ 126 h 126"/>
                  <a:gd name="T8" fmla="*/ 338 w 338"/>
                  <a:gd name="T9" fmla="*/ 87 h 126"/>
                  <a:gd name="T10" fmla="*/ 338 w 338"/>
                  <a:gd name="T11" fmla="*/ 0 h 126"/>
                  <a:gd name="T12" fmla="*/ 169 w 338"/>
                  <a:gd name="T13" fmla="*/ 3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126">
                    <a:moveTo>
                      <a:pt x="169" y="39"/>
                    </a:moveTo>
                    <a:cubicBezTo>
                      <a:pt x="76" y="39"/>
                      <a:pt x="0" y="22"/>
                      <a:pt x="0" y="0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09"/>
                      <a:pt x="76" y="126"/>
                      <a:pt x="169" y="126"/>
                    </a:cubicBezTo>
                    <a:cubicBezTo>
                      <a:pt x="263" y="126"/>
                      <a:pt x="338" y="109"/>
                      <a:pt x="338" y="87"/>
                    </a:cubicBezTo>
                    <a:cubicBezTo>
                      <a:pt x="338" y="0"/>
                      <a:pt x="338" y="0"/>
                      <a:pt x="338" y="0"/>
                    </a:cubicBezTo>
                    <a:cubicBezTo>
                      <a:pt x="338" y="22"/>
                      <a:pt x="263" y="39"/>
                      <a:pt x="169" y="39"/>
                    </a:cubicBez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8" name="Freeform 127"/>
              <p:cNvSpPr>
                <a:spLocks/>
              </p:cNvSpPr>
              <p:nvPr/>
            </p:nvSpPr>
            <p:spPr bwMode="auto">
              <a:xfrm>
                <a:off x="1648220" y="2587441"/>
                <a:ext cx="388557" cy="144932"/>
              </a:xfrm>
              <a:custGeom>
                <a:avLst/>
                <a:gdLst>
                  <a:gd name="T0" fmla="*/ 169 w 338"/>
                  <a:gd name="T1" fmla="*/ 39 h 126"/>
                  <a:gd name="T2" fmla="*/ 0 w 338"/>
                  <a:gd name="T3" fmla="*/ 0 h 126"/>
                  <a:gd name="T4" fmla="*/ 0 w 338"/>
                  <a:gd name="T5" fmla="*/ 87 h 126"/>
                  <a:gd name="T6" fmla="*/ 169 w 338"/>
                  <a:gd name="T7" fmla="*/ 126 h 126"/>
                  <a:gd name="T8" fmla="*/ 338 w 338"/>
                  <a:gd name="T9" fmla="*/ 87 h 126"/>
                  <a:gd name="T10" fmla="*/ 338 w 338"/>
                  <a:gd name="T11" fmla="*/ 0 h 126"/>
                  <a:gd name="T12" fmla="*/ 169 w 338"/>
                  <a:gd name="T13" fmla="*/ 3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126">
                    <a:moveTo>
                      <a:pt x="169" y="39"/>
                    </a:moveTo>
                    <a:cubicBezTo>
                      <a:pt x="76" y="39"/>
                      <a:pt x="0" y="22"/>
                      <a:pt x="0" y="0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09"/>
                      <a:pt x="76" y="126"/>
                      <a:pt x="169" y="126"/>
                    </a:cubicBezTo>
                    <a:cubicBezTo>
                      <a:pt x="263" y="126"/>
                      <a:pt x="338" y="109"/>
                      <a:pt x="338" y="87"/>
                    </a:cubicBezTo>
                    <a:cubicBezTo>
                      <a:pt x="338" y="0"/>
                      <a:pt x="338" y="0"/>
                      <a:pt x="338" y="0"/>
                    </a:cubicBezTo>
                    <a:cubicBezTo>
                      <a:pt x="338" y="22"/>
                      <a:pt x="263" y="39"/>
                      <a:pt x="169" y="39"/>
                    </a:cubicBez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082799" y="1689125"/>
              <a:ext cx="347141" cy="325804"/>
              <a:chOff x="3059909" y="4077767"/>
              <a:chExt cx="568325" cy="533394"/>
            </a:xfrm>
            <a:solidFill>
              <a:srgbClr val="FF8F1C"/>
            </a:solidFill>
          </p:grpSpPr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3059909" y="4077767"/>
                <a:ext cx="568325" cy="358775"/>
              </a:xfrm>
              <a:custGeom>
                <a:avLst/>
                <a:gdLst>
                  <a:gd name="T0" fmla="*/ 28 w 179"/>
                  <a:gd name="T1" fmla="*/ 60 h 113"/>
                  <a:gd name="T2" fmla="*/ 34 w 179"/>
                  <a:gd name="T3" fmla="*/ 53 h 113"/>
                  <a:gd name="T4" fmla="*/ 137 w 179"/>
                  <a:gd name="T5" fmla="*/ 53 h 113"/>
                  <a:gd name="T6" fmla="*/ 137 w 179"/>
                  <a:gd name="T7" fmla="*/ 72 h 113"/>
                  <a:gd name="T8" fmla="*/ 179 w 179"/>
                  <a:gd name="T9" fmla="*/ 36 h 113"/>
                  <a:gd name="T10" fmla="*/ 137 w 179"/>
                  <a:gd name="T11" fmla="*/ 0 h 113"/>
                  <a:gd name="T12" fmla="*/ 137 w 179"/>
                  <a:gd name="T13" fmla="*/ 21 h 113"/>
                  <a:gd name="T14" fmla="*/ 21 w 179"/>
                  <a:gd name="T15" fmla="*/ 21 h 113"/>
                  <a:gd name="T16" fmla="*/ 0 w 179"/>
                  <a:gd name="T17" fmla="*/ 40 h 113"/>
                  <a:gd name="T18" fmla="*/ 0 w 179"/>
                  <a:gd name="T19" fmla="*/ 113 h 113"/>
                  <a:gd name="T20" fmla="*/ 28 w 179"/>
                  <a:gd name="T21" fmla="*/ 87 h 113"/>
                  <a:gd name="T22" fmla="*/ 28 w 179"/>
                  <a:gd name="T23" fmla="*/ 60 h 113"/>
                  <a:gd name="T24" fmla="*/ 28 w 179"/>
                  <a:gd name="T25" fmla="*/ 6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9" h="113">
                    <a:moveTo>
                      <a:pt x="28" y="60"/>
                    </a:moveTo>
                    <a:cubicBezTo>
                      <a:pt x="28" y="60"/>
                      <a:pt x="27" y="53"/>
                      <a:pt x="34" y="53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37" y="72"/>
                      <a:pt x="137" y="72"/>
                      <a:pt x="137" y="72"/>
                    </a:cubicBezTo>
                    <a:cubicBezTo>
                      <a:pt x="179" y="36"/>
                      <a:pt x="179" y="36"/>
                      <a:pt x="179" y="36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21"/>
                      <a:pt x="137" y="21"/>
                      <a:pt x="137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0" y="19"/>
                      <a:pt x="0" y="40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28" y="87"/>
                      <a:pt x="28" y="87"/>
                      <a:pt x="28" y="87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lose/>
                  </a:path>
                </a:pathLst>
              </a:custGeom>
              <a:solidFill>
                <a:srgbClr val="4F868E"/>
              </a:solidFill>
              <a:ln w="6350">
                <a:solidFill>
                  <a:srgbClr val="FFFFFF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3059909" y="4268261"/>
                <a:ext cx="539750" cy="342900"/>
              </a:xfrm>
              <a:custGeom>
                <a:avLst/>
                <a:gdLst>
                  <a:gd name="T0" fmla="*/ 144 w 170"/>
                  <a:gd name="T1" fmla="*/ 48 h 108"/>
                  <a:gd name="T2" fmla="*/ 139 w 170"/>
                  <a:gd name="T3" fmla="*/ 55 h 108"/>
                  <a:gd name="T4" fmla="*/ 35 w 170"/>
                  <a:gd name="T5" fmla="*/ 55 h 108"/>
                  <a:gd name="T6" fmla="*/ 35 w 170"/>
                  <a:gd name="T7" fmla="*/ 36 h 108"/>
                  <a:gd name="T8" fmla="*/ 0 w 170"/>
                  <a:gd name="T9" fmla="*/ 71 h 108"/>
                  <a:gd name="T10" fmla="*/ 34 w 170"/>
                  <a:gd name="T11" fmla="*/ 108 h 108"/>
                  <a:gd name="T12" fmla="*/ 35 w 170"/>
                  <a:gd name="T13" fmla="*/ 87 h 108"/>
                  <a:gd name="T14" fmla="*/ 150 w 170"/>
                  <a:gd name="T15" fmla="*/ 87 h 108"/>
                  <a:gd name="T16" fmla="*/ 170 w 170"/>
                  <a:gd name="T17" fmla="*/ 68 h 108"/>
                  <a:gd name="T18" fmla="*/ 170 w 170"/>
                  <a:gd name="T19" fmla="*/ 0 h 108"/>
                  <a:gd name="T20" fmla="*/ 144 w 170"/>
                  <a:gd name="T21" fmla="*/ 22 h 108"/>
                  <a:gd name="T22" fmla="*/ 144 w 170"/>
                  <a:gd name="T23" fmla="*/ 48 h 108"/>
                  <a:gd name="T24" fmla="*/ 144 w 170"/>
                  <a:gd name="T25" fmla="*/ 4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0" h="108">
                    <a:moveTo>
                      <a:pt x="144" y="48"/>
                    </a:moveTo>
                    <a:cubicBezTo>
                      <a:pt x="144" y="48"/>
                      <a:pt x="144" y="55"/>
                      <a:pt x="139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34" y="108"/>
                      <a:pt x="34" y="108"/>
                      <a:pt x="34" y="108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150" y="87"/>
                      <a:pt x="150" y="87"/>
                      <a:pt x="150" y="87"/>
                    </a:cubicBezTo>
                    <a:cubicBezTo>
                      <a:pt x="150" y="87"/>
                      <a:pt x="170" y="87"/>
                      <a:pt x="170" y="68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44" y="22"/>
                      <a:pt x="144" y="22"/>
                      <a:pt x="144" y="22"/>
                    </a:cubicBezTo>
                    <a:cubicBezTo>
                      <a:pt x="144" y="48"/>
                      <a:pt x="144" y="48"/>
                      <a:pt x="144" y="48"/>
                    </a:cubicBezTo>
                    <a:cubicBezTo>
                      <a:pt x="144" y="48"/>
                      <a:pt x="144" y="48"/>
                      <a:pt x="144" y="48"/>
                    </a:cubicBezTo>
                    <a:close/>
                  </a:path>
                </a:pathLst>
              </a:custGeom>
              <a:solidFill>
                <a:srgbClr val="4F868E"/>
              </a:solidFill>
              <a:ln w="6350">
                <a:solidFill>
                  <a:srgbClr val="FFFFFF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1099262" y="4525245"/>
            <a:ext cx="830235" cy="1080000"/>
            <a:chOff x="1067314" y="4259975"/>
            <a:chExt cx="830235" cy="1175625"/>
          </a:xfrm>
        </p:grpSpPr>
        <p:sp>
          <p:nvSpPr>
            <p:cNvPr id="38" name="Rounded Rectangle 508"/>
            <p:cNvSpPr/>
            <p:nvPr/>
          </p:nvSpPr>
          <p:spPr>
            <a:xfrm>
              <a:off x="1067314" y="4259975"/>
              <a:ext cx="830235" cy="1175625"/>
            </a:xfrm>
            <a:custGeom>
              <a:avLst/>
              <a:gdLst/>
              <a:ahLst/>
              <a:cxnLst/>
              <a:rect l="l" t="t" r="r" b="b"/>
              <a:pathLst>
                <a:path w="340747" h="452319">
                  <a:moveTo>
                    <a:pt x="48728" y="251293"/>
                  </a:moveTo>
                  <a:cubicBezTo>
                    <a:pt x="45791" y="251293"/>
                    <a:pt x="43410" y="253674"/>
                    <a:pt x="43410" y="256611"/>
                  </a:cubicBezTo>
                  <a:lnTo>
                    <a:pt x="43410" y="277885"/>
                  </a:lnTo>
                  <a:cubicBezTo>
                    <a:pt x="43410" y="280822"/>
                    <a:pt x="45791" y="283203"/>
                    <a:pt x="48728" y="283203"/>
                  </a:cubicBezTo>
                  <a:lnTo>
                    <a:pt x="285873" y="283203"/>
                  </a:lnTo>
                  <a:cubicBezTo>
                    <a:pt x="288810" y="283203"/>
                    <a:pt x="291191" y="280822"/>
                    <a:pt x="291191" y="277885"/>
                  </a:cubicBezTo>
                  <a:lnTo>
                    <a:pt x="291191" y="256611"/>
                  </a:lnTo>
                  <a:cubicBezTo>
                    <a:pt x="291191" y="253674"/>
                    <a:pt x="288810" y="251293"/>
                    <a:pt x="285873" y="251293"/>
                  </a:cubicBezTo>
                  <a:close/>
                  <a:moveTo>
                    <a:pt x="48728" y="201031"/>
                  </a:moveTo>
                  <a:cubicBezTo>
                    <a:pt x="45791" y="201031"/>
                    <a:pt x="43410" y="203412"/>
                    <a:pt x="43410" y="206349"/>
                  </a:cubicBezTo>
                  <a:lnTo>
                    <a:pt x="43410" y="227623"/>
                  </a:lnTo>
                  <a:cubicBezTo>
                    <a:pt x="43410" y="230560"/>
                    <a:pt x="45791" y="232941"/>
                    <a:pt x="48728" y="232941"/>
                  </a:cubicBezTo>
                  <a:lnTo>
                    <a:pt x="285873" y="232941"/>
                  </a:lnTo>
                  <a:cubicBezTo>
                    <a:pt x="288810" y="232941"/>
                    <a:pt x="291191" y="230560"/>
                    <a:pt x="291191" y="227623"/>
                  </a:cubicBezTo>
                  <a:lnTo>
                    <a:pt x="291191" y="206349"/>
                  </a:lnTo>
                  <a:cubicBezTo>
                    <a:pt x="291191" y="203412"/>
                    <a:pt x="288810" y="201031"/>
                    <a:pt x="285873" y="201031"/>
                  </a:cubicBezTo>
                  <a:close/>
                  <a:moveTo>
                    <a:pt x="48728" y="150772"/>
                  </a:moveTo>
                  <a:cubicBezTo>
                    <a:pt x="45791" y="150772"/>
                    <a:pt x="43410" y="153153"/>
                    <a:pt x="43410" y="156090"/>
                  </a:cubicBezTo>
                  <a:lnTo>
                    <a:pt x="43410" y="177364"/>
                  </a:lnTo>
                  <a:cubicBezTo>
                    <a:pt x="43410" y="180301"/>
                    <a:pt x="45791" y="182682"/>
                    <a:pt x="48728" y="182682"/>
                  </a:cubicBezTo>
                  <a:lnTo>
                    <a:pt x="285873" y="182682"/>
                  </a:lnTo>
                  <a:cubicBezTo>
                    <a:pt x="288810" y="182682"/>
                    <a:pt x="291191" y="180301"/>
                    <a:pt x="291191" y="177364"/>
                  </a:cubicBezTo>
                  <a:lnTo>
                    <a:pt x="291191" y="156090"/>
                  </a:lnTo>
                  <a:cubicBezTo>
                    <a:pt x="291191" y="153153"/>
                    <a:pt x="288810" y="150772"/>
                    <a:pt x="285873" y="150772"/>
                  </a:cubicBezTo>
                  <a:close/>
                  <a:moveTo>
                    <a:pt x="48728" y="100517"/>
                  </a:moveTo>
                  <a:cubicBezTo>
                    <a:pt x="45791" y="100517"/>
                    <a:pt x="43410" y="102898"/>
                    <a:pt x="43410" y="105835"/>
                  </a:cubicBezTo>
                  <a:lnTo>
                    <a:pt x="43410" y="127109"/>
                  </a:lnTo>
                  <a:cubicBezTo>
                    <a:pt x="43410" y="130046"/>
                    <a:pt x="45791" y="132427"/>
                    <a:pt x="48728" y="132427"/>
                  </a:cubicBezTo>
                  <a:lnTo>
                    <a:pt x="285873" y="132427"/>
                  </a:lnTo>
                  <a:cubicBezTo>
                    <a:pt x="288810" y="132427"/>
                    <a:pt x="291191" y="130046"/>
                    <a:pt x="291191" y="127109"/>
                  </a:cubicBezTo>
                  <a:lnTo>
                    <a:pt x="291191" y="105835"/>
                  </a:lnTo>
                  <a:cubicBezTo>
                    <a:pt x="291191" y="102898"/>
                    <a:pt x="288810" y="100517"/>
                    <a:pt x="285873" y="100517"/>
                  </a:cubicBezTo>
                  <a:close/>
                  <a:moveTo>
                    <a:pt x="48728" y="50259"/>
                  </a:moveTo>
                  <a:cubicBezTo>
                    <a:pt x="45791" y="50259"/>
                    <a:pt x="43410" y="52640"/>
                    <a:pt x="43410" y="55577"/>
                  </a:cubicBezTo>
                  <a:lnTo>
                    <a:pt x="43410" y="76851"/>
                  </a:lnTo>
                  <a:cubicBezTo>
                    <a:pt x="43410" y="79788"/>
                    <a:pt x="45791" y="82169"/>
                    <a:pt x="48728" y="82169"/>
                  </a:cubicBezTo>
                  <a:lnTo>
                    <a:pt x="186760" y="82169"/>
                  </a:lnTo>
                  <a:cubicBezTo>
                    <a:pt x="189697" y="82169"/>
                    <a:pt x="192078" y="79788"/>
                    <a:pt x="192078" y="76851"/>
                  </a:cubicBezTo>
                  <a:lnTo>
                    <a:pt x="192078" y="55577"/>
                  </a:lnTo>
                  <a:cubicBezTo>
                    <a:pt x="192078" y="52640"/>
                    <a:pt x="189697" y="50259"/>
                    <a:pt x="186760" y="50259"/>
                  </a:cubicBezTo>
                  <a:close/>
                  <a:moveTo>
                    <a:pt x="31751" y="0"/>
                  </a:moveTo>
                  <a:lnTo>
                    <a:pt x="308996" y="0"/>
                  </a:lnTo>
                  <a:cubicBezTo>
                    <a:pt x="326532" y="0"/>
                    <a:pt x="340747" y="14215"/>
                    <a:pt x="340747" y="31751"/>
                  </a:cubicBezTo>
                  <a:lnTo>
                    <a:pt x="340747" y="420568"/>
                  </a:lnTo>
                  <a:cubicBezTo>
                    <a:pt x="340747" y="438104"/>
                    <a:pt x="326532" y="452319"/>
                    <a:pt x="308996" y="452319"/>
                  </a:cubicBezTo>
                  <a:lnTo>
                    <a:pt x="31751" y="452319"/>
                  </a:lnTo>
                  <a:cubicBezTo>
                    <a:pt x="14215" y="452319"/>
                    <a:pt x="0" y="438104"/>
                    <a:pt x="0" y="420568"/>
                  </a:cubicBezTo>
                  <a:lnTo>
                    <a:pt x="0" y="31751"/>
                  </a:lnTo>
                  <a:cubicBezTo>
                    <a:pt x="0" y="14215"/>
                    <a:pt x="14215" y="0"/>
                    <a:pt x="31751" y="0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22843" y="4990656"/>
              <a:ext cx="703749" cy="435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4F868E"/>
                  </a:solidFill>
                </a:rPr>
                <a:t>CSV</a:t>
              </a:r>
            </a:p>
          </p:txBody>
        </p:sp>
      </p:grpSp>
      <p:sp>
        <p:nvSpPr>
          <p:cNvPr id="43" name="CasellaDiTesto 7"/>
          <p:cNvSpPr txBox="1"/>
          <p:nvPr/>
        </p:nvSpPr>
        <p:spPr>
          <a:xfrm>
            <a:off x="3002351" y="1693769"/>
            <a:ext cx="102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JSON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525953" y="1620243"/>
            <a:ext cx="830235" cy="1080000"/>
            <a:chOff x="1067314" y="4259975"/>
            <a:chExt cx="830235" cy="1175625"/>
          </a:xfrm>
        </p:grpSpPr>
        <p:sp>
          <p:nvSpPr>
            <p:cNvPr id="47" name="Rounded Rectangle 508"/>
            <p:cNvSpPr/>
            <p:nvPr/>
          </p:nvSpPr>
          <p:spPr>
            <a:xfrm>
              <a:off x="1067314" y="4259975"/>
              <a:ext cx="830235" cy="1175625"/>
            </a:xfrm>
            <a:custGeom>
              <a:avLst/>
              <a:gdLst/>
              <a:ahLst/>
              <a:cxnLst/>
              <a:rect l="l" t="t" r="r" b="b"/>
              <a:pathLst>
                <a:path w="340747" h="452319">
                  <a:moveTo>
                    <a:pt x="48728" y="251293"/>
                  </a:moveTo>
                  <a:cubicBezTo>
                    <a:pt x="45791" y="251293"/>
                    <a:pt x="43410" y="253674"/>
                    <a:pt x="43410" y="256611"/>
                  </a:cubicBezTo>
                  <a:lnTo>
                    <a:pt x="43410" y="277885"/>
                  </a:lnTo>
                  <a:cubicBezTo>
                    <a:pt x="43410" y="280822"/>
                    <a:pt x="45791" y="283203"/>
                    <a:pt x="48728" y="283203"/>
                  </a:cubicBezTo>
                  <a:lnTo>
                    <a:pt x="285873" y="283203"/>
                  </a:lnTo>
                  <a:cubicBezTo>
                    <a:pt x="288810" y="283203"/>
                    <a:pt x="291191" y="280822"/>
                    <a:pt x="291191" y="277885"/>
                  </a:cubicBezTo>
                  <a:lnTo>
                    <a:pt x="291191" y="256611"/>
                  </a:lnTo>
                  <a:cubicBezTo>
                    <a:pt x="291191" y="253674"/>
                    <a:pt x="288810" y="251293"/>
                    <a:pt x="285873" y="251293"/>
                  </a:cubicBezTo>
                  <a:close/>
                  <a:moveTo>
                    <a:pt x="48728" y="201031"/>
                  </a:moveTo>
                  <a:cubicBezTo>
                    <a:pt x="45791" y="201031"/>
                    <a:pt x="43410" y="203412"/>
                    <a:pt x="43410" y="206349"/>
                  </a:cubicBezTo>
                  <a:lnTo>
                    <a:pt x="43410" y="227623"/>
                  </a:lnTo>
                  <a:cubicBezTo>
                    <a:pt x="43410" y="230560"/>
                    <a:pt x="45791" y="232941"/>
                    <a:pt x="48728" y="232941"/>
                  </a:cubicBezTo>
                  <a:lnTo>
                    <a:pt x="285873" y="232941"/>
                  </a:lnTo>
                  <a:cubicBezTo>
                    <a:pt x="288810" y="232941"/>
                    <a:pt x="291191" y="230560"/>
                    <a:pt x="291191" y="227623"/>
                  </a:cubicBezTo>
                  <a:lnTo>
                    <a:pt x="291191" y="206349"/>
                  </a:lnTo>
                  <a:cubicBezTo>
                    <a:pt x="291191" y="203412"/>
                    <a:pt x="288810" y="201031"/>
                    <a:pt x="285873" y="201031"/>
                  </a:cubicBezTo>
                  <a:close/>
                  <a:moveTo>
                    <a:pt x="48728" y="150772"/>
                  </a:moveTo>
                  <a:cubicBezTo>
                    <a:pt x="45791" y="150772"/>
                    <a:pt x="43410" y="153153"/>
                    <a:pt x="43410" y="156090"/>
                  </a:cubicBezTo>
                  <a:lnTo>
                    <a:pt x="43410" y="177364"/>
                  </a:lnTo>
                  <a:cubicBezTo>
                    <a:pt x="43410" y="180301"/>
                    <a:pt x="45791" y="182682"/>
                    <a:pt x="48728" y="182682"/>
                  </a:cubicBezTo>
                  <a:lnTo>
                    <a:pt x="285873" y="182682"/>
                  </a:lnTo>
                  <a:cubicBezTo>
                    <a:pt x="288810" y="182682"/>
                    <a:pt x="291191" y="180301"/>
                    <a:pt x="291191" y="177364"/>
                  </a:cubicBezTo>
                  <a:lnTo>
                    <a:pt x="291191" y="156090"/>
                  </a:lnTo>
                  <a:cubicBezTo>
                    <a:pt x="291191" y="153153"/>
                    <a:pt x="288810" y="150772"/>
                    <a:pt x="285873" y="150772"/>
                  </a:cubicBezTo>
                  <a:close/>
                  <a:moveTo>
                    <a:pt x="48728" y="100517"/>
                  </a:moveTo>
                  <a:cubicBezTo>
                    <a:pt x="45791" y="100517"/>
                    <a:pt x="43410" y="102898"/>
                    <a:pt x="43410" y="105835"/>
                  </a:cubicBezTo>
                  <a:lnTo>
                    <a:pt x="43410" y="127109"/>
                  </a:lnTo>
                  <a:cubicBezTo>
                    <a:pt x="43410" y="130046"/>
                    <a:pt x="45791" y="132427"/>
                    <a:pt x="48728" y="132427"/>
                  </a:cubicBezTo>
                  <a:lnTo>
                    <a:pt x="285873" y="132427"/>
                  </a:lnTo>
                  <a:cubicBezTo>
                    <a:pt x="288810" y="132427"/>
                    <a:pt x="291191" y="130046"/>
                    <a:pt x="291191" y="127109"/>
                  </a:cubicBezTo>
                  <a:lnTo>
                    <a:pt x="291191" y="105835"/>
                  </a:lnTo>
                  <a:cubicBezTo>
                    <a:pt x="291191" y="102898"/>
                    <a:pt x="288810" y="100517"/>
                    <a:pt x="285873" y="100517"/>
                  </a:cubicBezTo>
                  <a:close/>
                  <a:moveTo>
                    <a:pt x="48728" y="50259"/>
                  </a:moveTo>
                  <a:cubicBezTo>
                    <a:pt x="45791" y="50259"/>
                    <a:pt x="43410" y="52640"/>
                    <a:pt x="43410" y="55577"/>
                  </a:cubicBezTo>
                  <a:lnTo>
                    <a:pt x="43410" y="76851"/>
                  </a:lnTo>
                  <a:cubicBezTo>
                    <a:pt x="43410" y="79788"/>
                    <a:pt x="45791" y="82169"/>
                    <a:pt x="48728" y="82169"/>
                  </a:cubicBezTo>
                  <a:lnTo>
                    <a:pt x="186760" y="82169"/>
                  </a:lnTo>
                  <a:cubicBezTo>
                    <a:pt x="189697" y="82169"/>
                    <a:pt x="192078" y="79788"/>
                    <a:pt x="192078" y="76851"/>
                  </a:cubicBezTo>
                  <a:lnTo>
                    <a:pt x="192078" y="55577"/>
                  </a:lnTo>
                  <a:cubicBezTo>
                    <a:pt x="192078" y="52640"/>
                    <a:pt x="189697" y="50259"/>
                    <a:pt x="186760" y="50259"/>
                  </a:cubicBezTo>
                  <a:close/>
                  <a:moveTo>
                    <a:pt x="31751" y="0"/>
                  </a:moveTo>
                  <a:lnTo>
                    <a:pt x="308996" y="0"/>
                  </a:lnTo>
                  <a:cubicBezTo>
                    <a:pt x="326532" y="0"/>
                    <a:pt x="340747" y="14215"/>
                    <a:pt x="340747" y="31751"/>
                  </a:cubicBezTo>
                  <a:lnTo>
                    <a:pt x="340747" y="420568"/>
                  </a:lnTo>
                  <a:cubicBezTo>
                    <a:pt x="340747" y="438104"/>
                    <a:pt x="326532" y="452319"/>
                    <a:pt x="308996" y="452319"/>
                  </a:cubicBezTo>
                  <a:lnTo>
                    <a:pt x="31751" y="452319"/>
                  </a:lnTo>
                  <a:cubicBezTo>
                    <a:pt x="14215" y="452319"/>
                    <a:pt x="0" y="438104"/>
                    <a:pt x="0" y="420568"/>
                  </a:cubicBezTo>
                  <a:lnTo>
                    <a:pt x="0" y="31751"/>
                  </a:lnTo>
                  <a:cubicBezTo>
                    <a:pt x="0" y="14215"/>
                    <a:pt x="14215" y="0"/>
                    <a:pt x="31751" y="0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122843" y="4990656"/>
              <a:ext cx="703749" cy="435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4F868E"/>
                  </a:solidFill>
                </a:rPr>
                <a:t>CSV</a:t>
              </a:r>
            </a:p>
          </p:txBody>
        </p:sp>
      </p:grpSp>
      <p:sp>
        <p:nvSpPr>
          <p:cNvPr id="49" name="Rettangolo 6"/>
          <p:cNvSpPr/>
          <p:nvPr/>
        </p:nvSpPr>
        <p:spPr>
          <a:xfrm>
            <a:off x="838200" y="5622990"/>
            <a:ext cx="2388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err="1"/>
              <a:t>OpenDataBCN</a:t>
            </a:r>
            <a:endParaRPr lang="it-IT" sz="2400" b="1" dirty="0"/>
          </a:p>
        </p:txBody>
      </p:sp>
      <p:sp>
        <p:nvSpPr>
          <p:cNvPr id="50" name="Rectangle 49"/>
          <p:cNvSpPr/>
          <p:nvPr/>
        </p:nvSpPr>
        <p:spPr>
          <a:xfrm>
            <a:off x="879502" y="6010067"/>
            <a:ext cx="30880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Average price per neighborhood</a:t>
            </a:r>
          </a:p>
        </p:txBody>
      </p:sp>
      <p:cxnSp>
        <p:nvCxnSpPr>
          <p:cNvPr id="52" name="Connector: Elbow 51"/>
          <p:cNvCxnSpPr>
            <a:cxnSpLocks/>
          </p:cNvCxnSpPr>
          <p:nvPr/>
        </p:nvCxnSpPr>
        <p:spPr>
          <a:xfrm>
            <a:off x="5633978" y="2141663"/>
            <a:ext cx="1242879" cy="140400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</p:cNvCxnSpPr>
          <p:nvPr/>
        </p:nvCxnSpPr>
        <p:spPr>
          <a:xfrm>
            <a:off x="2853973" y="2138391"/>
            <a:ext cx="1440000" cy="14288"/>
          </a:xfrm>
          <a:prstGeom prst="straightConnector1">
            <a:avLst/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Connector: Elbow 60"/>
          <p:cNvCxnSpPr>
            <a:cxnSpLocks/>
          </p:cNvCxnSpPr>
          <p:nvPr/>
        </p:nvCxnSpPr>
        <p:spPr>
          <a:xfrm flipV="1">
            <a:off x="2723425" y="3803131"/>
            <a:ext cx="4147083" cy="1393363"/>
          </a:xfrm>
          <a:prstGeom prst="bentConnector3">
            <a:avLst>
              <a:gd name="adj1" fmla="val 85141"/>
            </a:avLst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CasellaDiTesto 7"/>
          <p:cNvSpPr txBox="1"/>
          <p:nvPr/>
        </p:nvSpPr>
        <p:spPr>
          <a:xfrm>
            <a:off x="5939917" y="1805939"/>
            <a:ext cx="2618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 smtClean="0"/>
              <a:t>Preliminary Data </a:t>
            </a:r>
            <a:r>
              <a:rPr lang="it-IT" sz="2200" dirty="0"/>
              <a:t>Cleaning</a:t>
            </a:r>
          </a:p>
        </p:txBody>
      </p:sp>
      <p:sp>
        <p:nvSpPr>
          <p:cNvPr id="63" name="CasellaDiTesto 7"/>
          <p:cNvSpPr txBox="1"/>
          <p:nvPr/>
        </p:nvSpPr>
        <p:spPr>
          <a:xfrm>
            <a:off x="5939917" y="5208334"/>
            <a:ext cx="318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Merging this feature with the properties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7094549" y="3131883"/>
            <a:ext cx="830235" cy="1080000"/>
            <a:chOff x="1067314" y="4259975"/>
            <a:chExt cx="830235" cy="1175625"/>
          </a:xfrm>
        </p:grpSpPr>
        <p:sp>
          <p:nvSpPr>
            <p:cNvPr id="71" name="Rounded Rectangle 508"/>
            <p:cNvSpPr/>
            <p:nvPr/>
          </p:nvSpPr>
          <p:spPr>
            <a:xfrm>
              <a:off x="1067314" y="4259975"/>
              <a:ext cx="830235" cy="1175625"/>
            </a:xfrm>
            <a:custGeom>
              <a:avLst/>
              <a:gdLst/>
              <a:ahLst/>
              <a:cxnLst/>
              <a:rect l="l" t="t" r="r" b="b"/>
              <a:pathLst>
                <a:path w="340747" h="452319">
                  <a:moveTo>
                    <a:pt x="48728" y="251293"/>
                  </a:moveTo>
                  <a:cubicBezTo>
                    <a:pt x="45791" y="251293"/>
                    <a:pt x="43410" y="253674"/>
                    <a:pt x="43410" y="256611"/>
                  </a:cubicBezTo>
                  <a:lnTo>
                    <a:pt x="43410" y="277885"/>
                  </a:lnTo>
                  <a:cubicBezTo>
                    <a:pt x="43410" y="280822"/>
                    <a:pt x="45791" y="283203"/>
                    <a:pt x="48728" y="283203"/>
                  </a:cubicBezTo>
                  <a:lnTo>
                    <a:pt x="285873" y="283203"/>
                  </a:lnTo>
                  <a:cubicBezTo>
                    <a:pt x="288810" y="283203"/>
                    <a:pt x="291191" y="280822"/>
                    <a:pt x="291191" y="277885"/>
                  </a:cubicBezTo>
                  <a:lnTo>
                    <a:pt x="291191" y="256611"/>
                  </a:lnTo>
                  <a:cubicBezTo>
                    <a:pt x="291191" y="253674"/>
                    <a:pt x="288810" y="251293"/>
                    <a:pt x="285873" y="251293"/>
                  </a:cubicBezTo>
                  <a:close/>
                  <a:moveTo>
                    <a:pt x="48728" y="201031"/>
                  </a:moveTo>
                  <a:cubicBezTo>
                    <a:pt x="45791" y="201031"/>
                    <a:pt x="43410" y="203412"/>
                    <a:pt x="43410" y="206349"/>
                  </a:cubicBezTo>
                  <a:lnTo>
                    <a:pt x="43410" y="227623"/>
                  </a:lnTo>
                  <a:cubicBezTo>
                    <a:pt x="43410" y="230560"/>
                    <a:pt x="45791" y="232941"/>
                    <a:pt x="48728" y="232941"/>
                  </a:cubicBezTo>
                  <a:lnTo>
                    <a:pt x="285873" y="232941"/>
                  </a:lnTo>
                  <a:cubicBezTo>
                    <a:pt x="288810" y="232941"/>
                    <a:pt x="291191" y="230560"/>
                    <a:pt x="291191" y="227623"/>
                  </a:cubicBezTo>
                  <a:lnTo>
                    <a:pt x="291191" y="206349"/>
                  </a:lnTo>
                  <a:cubicBezTo>
                    <a:pt x="291191" y="203412"/>
                    <a:pt x="288810" y="201031"/>
                    <a:pt x="285873" y="201031"/>
                  </a:cubicBezTo>
                  <a:close/>
                  <a:moveTo>
                    <a:pt x="48728" y="150772"/>
                  </a:moveTo>
                  <a:cubicBezTo>
                    <a:pt x="45791" y="150772"/>
                    <a:pt x="43410" y="153153"/>
                    <a:pt x="43410" y="156090"/>
                  </a:cubicBezTo>
                  <a:lnTo>
                    <a:pt x="43410" y="177364"/>
                  </a:lnTo>
                  <a:cubicBezTo>
                    <a:pt x="43410" y="180301"/>
                    <a:pt x="45791" y="182682"/>
                    <a:pt x="48728" y="182682"/>
                  </a:cubicBezTo>
                  <a:lnTo>
                    <a:pt x="285873" y="182682"/>
                  </a:lnTo>
                  <a:cubicBezTo>
                    <a:pt x="288810" y="182682"/>
                    <a:pt x="291191" y="180301"/>
                    <a:pt x="291191" y="177364"/>
                  </a:cubicBezTo>
                  <a:lnTo>
                    <a:pt x="291191" y="156090"/>
                  </a:lnTo>
                  <a:cubicBezTo>
                    <a:pt x="291191" y="153153"/>
                    <a:pt x="288810" y="150772"/>
                    <a:pt x="285873" y="150772"/>
                  </a:cubicBezTo>
                  <a:close/>
                  <a:moveTo>
                    <a:pt x="48728" y="100517"/>
                  </a:moveTo>
                  <a:cubicBezTo>
                    <a:pt x="45791" y="100517"/>
                    <a:pt x="43410" y="102898"/>
                    <a:pt x="43410" y="105835"/>
                  </a:cubicBezTo>
                  <a:lnTo>
                    <a:pt x="43410" y="127109"/>
                  </a:lnTo>
                  <a:cubicBezTo>
                    <a:pt x="43410" y="130046"/>
                    <a:pt x="45791" y="132427"/>
                    <a:pt x="48728" y="132427"/>
                  </a:cubicBezTo>
                  <a:lnTo>
                    <a:pt x="285873" y="132427"/>
                  </a:lnTo>
                  <a:cubicBezTo>
                    <a:pt x="288810" y="132427"/>
                    <a:pt x="291191" y="130046"/>
                    <a:pt x="291191" y="127109"/>
                  </a:cubicBezTo>
                  <a:lnTo>
                    <a:pt x="291191" y="105835"/>
                  </a:lnTo>
                  <a:cubicBezTo>
                    <a:pt x="291191" y="102898"/>
                    <a:pt x="288810" y="100517"/>
                    <a:pt x="285873" y="100517"/>
                  </a:cubicBezTo>
                  <a:close/>
                  <a:moveTo>
                    <a:pt x="48728" y="50259"/>
                  </a:moveTo>
                  <a:cubicBezTo>
                    <a:pt x="45791" y="50259"/>
                    <a:pt x="43410" y="52640"/>
                    <a:pt x="43410" y="55577"/>
                  </a:cubicBezTo>
                  <a:lnTo>
                    <a:pt x="43410" y="76851"/>
                  </a:lnTo>
                  <a:cubicBezTo>
                    <a:pt x="43410" y="79788"/>
                    <a:pt x="45791" y="82169"/>
                    <a:pt x="48728" y="82169"/>
                  </a:cubicBezTo>
                  <a:lnTo>
                    <a:pt x="186760" y="82169"/>
                  </a:lnTo>
                  <a:cubicBezTo>
                    <a:pt x="189697" y="82169"/>
                    <a:pt x="192078" y="79788"/>
                    <a:pt x="192078" y="76851"/>
                  </a:cubicBezTo>
                  <a:lnTo>
                    <a:pt x="192078" y="55577"/>
                  </a:lnTo>
                  <a:cubicBezTo>
                    <a:pt x="192078" y="52640"/>
                    <a:pt x="189697" y="50259"/>
                    <a:pt x="186760" y="50259"/>
                  </a:cubicBezTo>
                  <a:close/>
                  <a:moveTo>
                    <a:pt x="31751" y="0"/>
                  </a:moveTo>
                  <a:lnTo>
                    <a:pt x="308996" y="0"/>
                  </a:lnTo>
                  <a:cubicBezTo>
                    <a:pt x="326532" y="0"/>
                    <a:pt x="340747" y="14215"/>
                    <a:pt x="340747" y="31751"/>
                  </a:cubicBezTo>
                  <a:lnTo>
                    <a:pt x="340747" y="420568"/>
                  </a:lnTo>
                  <a:cubicBezTo>
                    <a:pt x="340747" y="438104"/>
                    <a:pt x="326532" y="452319"/>
                    <a:pt x="308996" y="452319"/>
                  </a:cubicBezTo>
                  <a:lnTo>
                    <a:pt x="31751" y="452319"/>
                  </a:lnTo>
                  <a:cubicBezTo>
                    <a:pt x="14215" y="452319"/>
                    <a:pt x="0" y="438104"/>
                    <a:pt x="0" y="420568"/>
                  </a:cubicBezTo>
                  <a:lnTo>
                    <a:pt x="0" y="31751"/>
                  </a:lnTo>
                  <a:cubicBezTo>
                    <a:pt x="0" y="14215"/>
                    <a:pt x="14215" y="0"/>
                    <a:pt x="31751" y="0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22843" y="4990656"/>
              <a:ext cx="703749" cy="435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4F868E"/>
                  </a:solidFill>
                </a:rPr>
                <a:t>CSV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9850804" y="3027155"/>
            <a:ext cx="825693" cy="1080000"/>
            <a:chOff x="1648220" y="2276872"/>
            <a:chExt cx="388557" cy="455501"/>
          </a:xfrm>
        </p:grpSpPr>
        <p:sp>
          <p:nvSpPr>
            <p:cNvPr id="78" name="Freeform 124"/>
            <p:cNvSpPr>
              <a:spLocks/>
            </p:cNvSpPr>
            <p:nvPr/>
          </p:nvSpPr>
          <p:spPr bwMode="auto">
            <a:xfrm>
              <a:off x="1648220" y="2321732"/>
              <a:ext cx="388557" cy="143552"/>
            </a:xfrm>
            <a:custGeom>
              <a:avLst/>
              <a:gdLst>
                <a:gd name="T0" fmla="*/ 0 w 338"/>
                <a:gd name="T1" fmla="*/ 0 h 125"/>
                <a:gd name="T2" fmla="*/ 0 w 338"/>
                <a:gd name="T3" fmla="*/ 87 h 125"/>
                <a:gd name="T4" fmla="*/ 169 w 338"/>
                <a:gd name="T5" fmla="*/ 125 h 125"/>
                <a:gd name="T6" fmla="*/ 338 w 338"/>
                <a:gd name="T7" fmla="*/ 87 h 125"/>
                <a:gd name="T8" fmla="*/ 338 w 338"/>
                <a:gd name="T9" fmla="*/ 0 h 125"/>
                <a:gd name="T10" fmla="*/ 169 w 338"/>
                <a:gd name="T11" fmla="*/ 35 h 125"/>
                <a:gd name="T12" fmla="*/ 0 w 338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125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108"/>
                    <a:pt x="76" y="125"/>
                    <a:pt x="169" y="125"/>
                  </a:cubicBezTo>
                  <a:cubicBezTo>
                    <a:pt x="263" y="125"/>
                    <a:pt x="338" y="108"/>
                    <a:pt x="338" y="87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169" y="35"/>
                    <a:pt x="169" y="35"/>
                    <a:pt x="169" y="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79" name="Freeform 125"/>
            <p:cNvSpPr>
              <a:spLocks noEditPoints="1"/>
            </p:cNvSpPr>
            <p:nvPr/>
          </p:nvSpPr>
          <p:spPr bwMode="auto">
            <a:xfrm>
              <a:off x="1648220" y="2276872"/>
              <a:ext cx="388557" cy="88340"/>
            </a:xfrm>
            <a:custGeom>
              <a:avLst/>
              <a:gdLst>
                <a:gd name="T0" fmla="*/ 169 w 338"/>
                <a:gd name="T1" fmla="*/ 0 h 77"/>
                <a:gd name="T2" fmla="*/ 0 w 338"/>
                <a:gd name="T3" fmla="*/ 39 h 77"/>
                <a:gd name="T4" fmla="*/ 169 w 338"/>
                <a:gd name="T5" fmla="*/ 77 h 77"/>
                <a:gd name="T6" fmla="*/ 338 w 338"/>
                <a:gd name="T7" fmla="*/ 39 h 77"/>
                <a:gd name="T8" fmla="*/ 169 w 338"/>
                <a:gd name="T9" fmla="*/ 0 h 77"/>
                <a:gd name="T10" fmla="*/ 169 w 338"/>
                <a:gd name="T11" fmla="*/ 62 h 77"/>
                <a:gd name="T12" fmla="*/ 68 w 338"/>
                <a:gd name="T13" fmla="*/ 39 h 77"/>
                <a:gd name="T14" fmla="*/ 169 w 338"/>
                <a:gd name="T15" fmla="*/ 15 h 77"/>
                <a:gd name="T16" fmla="*/ 270 w 338"/>
                <a:gd name="T17" fmla="*/ 39 h 77"/>
                <a:gd name="T18" fmla="*/ 169 w 338"/>
                <a:gd name="T19" fmla="*/ 6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8" h="77">
                  <a:moveTo>
                    <a:pt x="169" y="0"/>
                  </a:moveTo>
                  <a:cubicBezTo>
                    <a:pt x="76" y="0"/>
                    <a:pt x="0" y="17"/>
                    <a:pt x="0" y="39"/>
                  </a:cubicBezTo>
                  <a:cubicBezTo>
                    <a:pt x="0" y="60"/>
                    <a:pt x="76" y="77"/>
                    <a:pt x="169" y="77"/>
                  </a:cubicBezTo>
                  <a:cubicBezTo>
                    <a:pt x="263" y="77"/>
                    <a:pt x="338" y="60"/>
                    <a:pt x="338" y="39"/>
                  </a:cubicBezTo>
                  <a:cubicBezTo>
                    <a:pt x="338" y="17"/>
                    <a:pt x="263" y="0"/>
                    <a:pt x="169" y="0"/>
                  </a:cubicBezTo>
                  <a:close/>
                  <a:moveTo>
                    <a:pt x="169" y="62"/>
                  </a:moveTo>
                  <a:cubicBezTo>
                    <a:pt x="113" y="62"/>
                    <a:pt x="68" y="51"/>
                    <a:pt x="68" y="39"/>
                  </a:cubicBezTo>
                  <a:cubicBezTo>
                    <a:pt x="68" y="26"/>
                    <a:pt x="113" y="15"/>
                    <a:pt x="169" y="15"/>
                  </a:cubicBezTo>
                  <a:cubicBezTo>
                    <a:pt x="225" y="15"/>
                    <a:pt x="270" y="26"/>
                    <a:pt x="270" y="39"/>
                  </a:cubicBezTo>
                  <a:cubicBezTo>
                    <a:pt x="270" y="51"/>
                    <a:pt x="225" y="62"/>
                    <a:pt x="169" y="62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80" name="Freeform 126"/>
            <p:cNvSpPr>
              <a:spLocks/>
            </p:cNvSpPr>
            <p:nvPr/>
          </p:nvSpPr>
          <p:spPr bwMode="auto">
            <a:xfrm>
              <a:off x="1648220" y="2452861"/>
              <a:ext cx="388557" cy="144932"/>
            </a:xfrm>
            <a:custGeom>
              <a:avLst/>
              <a:gdLst>
                <a:gd name="T0" fmla="*/ 169 w 338"/>
                <a:gd name="T1" fmla="*/ 39 h 126"/>
                <a:gd name="T2" fmla="*/ 0 w 338"/>
                <a:gd name="T3" fmla="*/ 0 h 126"/>
                <a:gd name="T4" fmla="*/ 0 w 338"/>
                <a:gd name="T5" fmla="*/ 87 h 126"/>
                <a:gd name="T6" fmla="*/ 169 w 338"/>
                <a:gd name="T7" fmla="*/ 126 h 126"/>
                <a:gd name="T8" fmla="*/ 338 w 338"/>
                <a:gd name="T9" fmla="*/ 87 h 126"/>
                <a:gd name="T10" fmla="*/ 338 w 338"/>
                <a:gd name="T11" fmla="*/ 0 h 126"/>
                <a:gd name="T12" fmla="*/ 169 w 338"/>
                <a:gd name="T13" fmla="*/ 3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126">
                  <a:moveTo>
                    <a:pt x="169" y="39"/>
                  </a:moveTo>
                  <a:cubicBezTo>
                    <a:pt x="76" y="39"/>
                    <a:pt x="0" y="22"/>
                    <a:pt x="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9"/>
                    <a:pt x="76" y="126"/>
                    <a:pt x="169" y="126"/>
                  </a:cubicBezTo>
                  <a:cubicBezTo>
                    <a:pt x="263" y="126"/>
                    <a:pt x="338" y="109"/>
                    <a:pt x="338" y="87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38" y="22"/>
                    <a:pt x="263" y="39"/>
                    <a:pt x="169" y="39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81" name="Freeform 127"/>
            <p:cNvSpPr>
              <a:spLocks/>
            </p:cNvSpPr>
            <p:nvPr/>
          </p:nvSpPr>
          <p:spPr bwMode="auto">
            <a:xfrm>
              <a:off x="1648220" y="2587441"/>
              <a:ext cx="388557" cy="144932"/>
            </a:xfrm>
            <a:custGeom>
              <a:avLst/>
              <a:gdLst>
                <a:gd name="T0" fmla="*/ 169 w 338"/>
                <a:gd name="T1" fmla="*/ 39 h 126"/>
                <a:gd name="T2" fmla="*/ 0 w 338"/>
                <a:gd name="T3" fmla="*/ 0 h 126"/>
                <a:gd name="T4" fmla="*/ 0 w 338"/>
                <a:gd name="T5" fmla="*/ 87 h 126"/>
                <a:gd name="T6" fmla="*/ 169 w 338"/>
                <a:gd name="T7" fmla="*/ 126 h 126"/>
                <a:gd name="T8" fmla="*/ 338 w 338"/>
                <a:gd name="T9" fmla="*/ 87 h 126"/>
                <a:gd name="T10" fmla="*/ 338 w 338"/>
                <a:gd name="T11" fmla="*/ 0 h 126"/>
                <a:gd name="T12" fmla="*/ 169 w 338"/>
                <a:gd name="T13" fmla="*/ 3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126">
                  <a:moveTo>
                    <a:pt x="169" y="39"/>
                  </a:moveTo>
                  <a:cubicBezTo>
                    <a:pt x="76" y="39"/>
                    <a:pt x="0" y="22"/>
                    <a:pt x="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9"/>
                    <a:pt x="76" y="126"/>
                    <a:pt x="169" y="126"/>
                  </a:cubicBezTo>
                  <a:cubicBezTo>
                    <a:pt x="263" y="126"/>
                    <a:pt x="338" y="109"/>
                    <a:pt x="338" y="87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38" y="22"/>
                    <a:pt x="263" y="39"/>
                    <a:pt x="169" y="39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</p:grpSp>
      <p:sp>
        <p:nvSpPr>
          <p:cNvPr id="82" name="Rettangolo 6"/>
          <p:cNvSpPr/>
          <p:nvPr/>
        </p:nvSpPr>
        <p:spPr>
          <a:xfrm>
            <a:off x="9383441" y="4157943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err="1"/>
              <a:t>Postgre</a:t>
            </a:r>
            <a:r>
              <a:rPr lang="en-GB" sz="2400" b="1" dirty="0"/>
              <a:t> DB</a:t>
            </a:r>
            <a:endParaRPr lang="it-IT" sz="2400" b="1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31501" r="4819" b="31229"/>
          <a:stretch/>
        </p:blipFill>
        <p:spPr>
          <a:xfrm>
            <a:off x="9635603" y="2519703"/>
            <a:ext cx="1256095" cy="392533"/>
          </a:xfrm>
          <a:prstGeom prst="rect">
            <a:avLst/>
          </a:prstGeom>
        </p:spPr>
      </p:pic>
      <p:cxnSp>
        <p:nvCxnSpPr>
          <p:cNvPr id="84" name="Straight Arrow Connector 83"/>
          <p:cNvCxnSpPr>
            <a:cxnSpLocks/>
          </p:cNvCxnSpPr>
          <p:nvPr/>
        </p:nvCxnSpPr>
        <p:spPr>
          <a:xfrm>
            <a:off x="8148825" y="3603156"/>
            <a:ext cx="1440000" cy="0"/>
          </a:xfrm>
          <a:prstGeom prst="straightConnector1">
            <a:avLst/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4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Getting and storing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b="1" dirty="0" smtClean="0"/>
              <a:t>Cleaning the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the model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a website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8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f2aa573-fd5c-4478-986b-b48b8a181002"/>
  <p:tag name="__PE_POLL_URL" val="True"/>
  <p:tag name="__PE_ORIG_SIZE" val="500"/>
</p:tagLst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Estela</Template>
  <TotalTime>376</TotalTime>
  <Words>831</Words>
  <Application>Microsoft Macintosh PowerPoint</Application>
  <PresentationFormat>Panorámica</PresentationFormat>
  <Paragraphs>219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Calibri</vt:lpstr>
      <vt:lpstr>Century Gothic</vt:lpstr>
      <vt:lpstr>HurmeGeometricSans2 Light</vt:lpstr>
      <vt:lpstr>Open Sans</vt:lpstr>
      <vt:lpstr>Arial</vt:lpstr>
      <vt:lpstr>Vapor Trail</vt:lpstr>
      <vt:lpstr>RenTcoach</vt:lpstr>
      <vt:lpstr>The context</vt:lpstr>
      <vt:lpstr>The idea</vt:lpstr>
      <vt:lpstr>Our plan</vt:lpstr>
      <vt:lpstr>Outline</vt:lpstr>
      <vt:lpstr>Outline</vt:lpstr>
      <vt:lpstr>Data Source</vt:lpstr>
      <vt:lpstr>Data ETL</vt:lpstr>
      <vt:lpstr>Outline</vt:lpstr>
      <vt:lpstr>Data cleaning</vt:lpstr>
      <vt:lpstr>Data cleaning</vt:lpstr>
      <vt:lpstr>Data cleaning</vt:lpstr>
      <vt:lpstr>Data cleaning</vt:lpstr>
      <vt:lpstr>Data cleaning</vt:lpstr>
      <vt:lpstr>Outline</vt:lpstr>
      <vt:lpstr>Model selection</vt:lpstr>
      <vt:lpstr>Random forest regressor</vt:lpstr>
      <vt:lpstr>Recursive Feature Election</vt:lpstr>
      <vt:lpstr>Features importance</vt:lpstr>
      <vt:lpstr>Outline</vt:lpstr>
      <vt:lpstr>Staging and Production Environments using Django</vt:lpstr>
      <vt:lpstr>Staging and Production Environments using Django</vt:lpstr>
      <vt:lpstr>Staging and Production Environments using Django</vt:lpstr>
      <vt:lpstr>Staging and Production Environments using Django</vt:lpstr>
      <vt:lpstr>Thank you!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RenTcoach</dc:title>
  <dc:creator>ERWAN GUILLOTEL</dc:creator>
  <cp:lastModifiedBy>alexandr.nixon@gmail.com</cp:lastModifiedBy>
  <cp:revision>49</cp:revision>
  <dcterms:created xsi:type="dcterms:W3CDTF">2016-12-21T09:38:50Z</dcterms:created>
  <dcterms:modified xsi:type="dcterms:W3CDTF">2016-12-22T11:30:16Z</dcterms:modified>
</cp:coreProperties>
</file>